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df" ContentType="application/pd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  <p:sldMasterId id="2147483674" r:id="rId5"/>
  </p:sldMasterIdLst>
  <p:notesMasterIdLst>
    <p:notesMasterId r:id="rId62"/>
  </p:notesMasterIdLst>
  <p:sldIdLst>
    <p:sldId id="257" r:id="rId6"/>
    <p:sldId id="550" r:id="rId7"/>
    <p:sldId id="583" r:id="rId8"/>
    <p:sldId id="513" r:id="rId9"/>
    <p:sldId id="591" r:id="rId10"/>
    <p:sldId id="593" r:id="rId11"/>
    <p:sldId id="549" r:id="rId12"/>
    <p:sldId id="321" r:id="rId13"/>
    <p:sldId id="594" r:id="rId14"/>
    <p:sldId id="526" r:id="rId15"/>
    <p:sldId id="590" r:id="rId16"/>
    <p:sldId id="544" r:id="rId17"/>
    <p:sldId id="450" r:id="rId18"/>
    <p:sldId id="578" r:id="rId19"/>
    <p:sldId id="532" r:id="rId20"/>
    <p:sldId id="536" r:id="rId21"/>
    <p:sldId id="537" r:id="rId22"/>
    <p:sldId id="380" r:id="rId23"/>
    <p:sldId id="538" r:id="rId24"/>
    <p:sldId id="259" r:id="rId25"/>
    <p:sldId id="541" r:id="rId26"/>
    <p:sldId id="557" r:id="rId27"/>
    <p:sldId id="559" r:id="rId28"/>
    <p:sldId id="561" r:id="rId29"/>
    <p:sldId id="596" r:id="rId30"/>
    <p:sldId id="558" r:id="rId31"/>
    <p:sldId id="556" r:id="rId32"/>
    <p:sldId id="542" r:id="rId33"/>
    <p:sldId id="315" r:id="rId34"/>
    <p:sldId id="505" r:id="rId35"/>
    <p:sldId id="512" r:id="rId36"/>
    <p:sldId id="434" r:id="rId37"/>
    <p:sldId id="543" r:id="rId38"/>
    <p:sldId id="579" r:id="rId39"/>
    <p:sldId id="580" r:id="rId40"/>
    <p:sldId id="466" r:id="rId41"/>
    <p:sldId id="472" r:id="rId42"/>
    <p:sldId id="516" r:id="rId43"/>
    <p:sldId id="501" r:id="rId44"/>
    <p:sldId id="502" r:id="rId45"/>
    <p:sldId id="564" r:id="rId46"/>
    <p:sldId id="567" r:id="rId47"/>
    <p:sldId id="503" r:id="rId48"/>
    <p:sldId id="448" r:id="rId49"/>
    <p:sldId id="597" r:id="rId50"/>
    <p:sldId id="504" r:id="rId51"/>
    <p:sldId id="480" r:id="rId52"/>
    <p:sldId id="498" r:id="rId53"/>
    <p:sldId id="455" r:id="rId54"/>
    <p:sldId id="483" r:id="rId55"/>
    <p:sldId id="508" r:id="rId56"/>
    <p:sldId id="509" r:id="rId57"/>
    <p:sldId id="565" r:id="rId58"/>
    <p:sldId id="464" r:id="rId59"/>
    <p:sldId id="598" r:id="rId60"/>
    <p:sldId id="352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6E7625F-CEC5-8C5A-34F6-EB761F9737AD}" name="James Finley" initials="JF" userId="bce4c2bd1afa5f78" providerId="Windows Live"/>
  <p188:author id="{E007D0F5-7EA4-E550-1D20-176FEF1E43C3}" name="James Finley" initials="JF" userId="S::jmfinley@pt.usc.edu::c561081b-d603-4ed9-a458-47cf8e0d13a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FCF"/>
    <a:srgbClr val="9A0000"/>
    <a:srgbClr val="265F92"/>
    <a:srgbClr val="FF2F2F"/>
    <a:srgbClr val="E26960"/>
    <a:srgbClr val="BB2E23"/>
    <a:srgbClr val="799AD5"/>
    <a:srgbClr val="507DA2"/>
    <a:srgbClr val="C5DCF1"/>
    <a:srgbClr val="3785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1" autoAdjust="0"/>
    <p:restoredTop sz="70841" autoAdjust="0"/>
  </p:normalViewPr>
  <p:slideViewPr>
    <p:cSldViewPr snapToGrid="0">
      <p:cViewPr>
        <p:scale>
          <a:sx n="75" d="100"/>
          <a:sy n="75" d="100"/>
        </p:scale>
        <p:origin x="960" y="-163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8/10/relationships/authors" Target="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483347-4C4B-464D-B80E-0E23706358E8}" type="doc">
      <dgm:prSet loTypeId="urn:microsoft.com/office/officeart/2005/8/layout/chevronAccent+Icon" loCatId="process" qsTypeId="urn:microsoft.com/office/officeart/2005/8/quickstyle/simple5" qsCatId="simple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53A28DB6-87A1-4FC2-AB9A-9A07A3923617}">
      <dgm:prSet phldrT="[Text]" custT="1"/>
      <dgm:spPr/>
      <dgm:t>
        <a:bodyPr/>
        <a:lstStyle/>
        <a:p>
          <a:pPr algn="l"/>
          <a:r>
            <a:rPr lang="en-US" sz="1700" dirty="0"/>
            <a:t>- Develop a low-D optimization framework using </a:t>
          </a:r>
          <a:r>
            <a:rPr lang="en-US" sz="1700" b="1" dirty="0"/>
            <a:t>Genetic Algorithm</a:t>
          </a:r>
        </a:p>
        <a:p>
          <a:pPr algn="l"/>
          <a:r>
            <a:rPr lang="en-US" sz="1700" dirty="0"/>
            <a:t>- Obtain a range of </a:t>
          </a:r>
          <a:r>
            <a:rPr lang="en-US" sz="1700" b="1" dirty="0"/>
            <a:t>feasible solutions</a:t>
          </a:r>
          <a:r>
            <a:rPr lang="en-US" sz="1700" dirty="0"/>
            <a:t> for different belt speed ratios</a:t>
          </a:r>
        </a:p>
        <a:p>
          <a:pPr algn="l"/>
          <a:r>
            <a:rPr lang="en-US" sz="1700" dirty="0">
              <a:solidFill>
                <a:schemeClr val="bg1">
                  <a:lumMod val="65000"/>
                </a:schemeClr>
              </a:solidFill>
            </a:rPr>
            <a:t>- Test different effort-related </a:t>
          </a:r>
          <a:r>
            <a:rPr lang="en-US" sz="1700" b="1" dirty="0">
              <a:solidFill>
                <a:schemeClr val="bg1">
                  <a:lumMod val="65000"/>
                </a:schemeClr>
              </a:solidFill>
            </a:rPr>
            <a:t>costs</a:t>
          </a:r>
        </a:p>
      </dgm:t>
    </dgm:pt>
    <dgm:pt modelId="{67C5BED3-ADBC-4B8A-96B0-AE6625C6480F}" type="parTrans" cxnId="{53BE71B6-8843-4BCF-97FF-C8D3CE5CA83D}">
      <dgm:prSet/>
      <dgm:spPr/>
      <dgm:t>
        <a:bodyPr/>
        <a:lstStyle/>
        <a:p>
          <a:endParaRPr lang="en-US"/>
        </a:p>
      </dgm:t>
    </dgm:pt>
    <dgm:pt modelId="{4878B2CC-3911-40B2-AACD-9BB20E7CCD45}" type="sibTrans" cxnId="{53BE71B6-8843-4BCF-97FF-C8D3CE5CA83D}">
      <dgm:prSet/>
      <dgm:spPr/>
      <dgm:t>
        <a:bodyPr/>
        <a:lstStyle/>
        <a:p>
          <a:endParaRPr lang="en-US"/>
        </a:p>
      </dgm:t>
    </dgm:pt>
    <dgm:pt modelId="{DC4B2FF5-F96F-46C3-B101-FDDFB4017421}">
      <dgm:prSet phldrT="[Text]" custT="1"/>
      <dgm:spPr/>
      <dgm:t>
        <a:bodyPr/>
        <a:lstStyle/>
        <a:p>
          <a:pPr algn="l"/>
          <a:r>
            <a:rPr lang="en-US" sz="1700" dirty="0"/>
            <a:t>- </a:t>
          </a:r>
          <a:r>
            <a:rPr lang="en-US" sz="1700" b="1" dirty="0"/>
            <a:t>Estimate</a:t>
          </a:r>
          <a:r>
            <a:rPr lang="en-US" sz="1700" dirty="0"/>
            <a:t> the </a:t>
          </a:r>
          <a:r>
            <a:rPr lang="en-US" sz="1700" b="1" dirty="0"/>
            <a:t>cost landscape</a:t>
          </a:r>
          <a:r>
            <a:rPr lang="en-US" sz="1700" dirty="0"/>
            <a:t> based on feasible evolutionary solutions</a:t>
          </a:r>
        </a:p>
        <a:p>
          <a:pPr algn="l"/>
          <a:r>
            <a:rPr lang="en-US" sz="1700" dirty="0"/>
            <a:t>- Perform a </a:t>
          </a:r>
          <a:r>
            <a:rPr lang="en-US" sz="1700" b="1" dirty="0"/>
            <a:t>gradient-based</a:t>
          </a:r>
          <a:r>
            <a:rPr lang="en-US" sz="1700" dirty="0"/>
            <a:t> search along the surrogate cost </a:t>
          </a:r>
        </a:p>
        <a:p>
          <a:pPr algn="l"/>
          <a:r>
            <a:rPr lang="en-US" sz="1700" dirty="0"/>
            <a:t>- Perform the search multiple times to obtain a </a:t>
          </a:r>
          <a:r>
            <a:rPr lang="en-US" sz="1700" b="1" dirty="0"/>
            <a:t>family of good-enough solutions</a:t>
          </a:r>
        </a:p>
      </dgm:t>
    </dgm:pt>
    <dgm:pt modelId="{E3A43974-09DE-4C2E-9059-948C4EDF14F4}" type="parTrans" cxnId="{6C076EFE-7396-4B8D-B8D6-F5687A7F2C5B}">
      <dgm:prSet/>
      <dgm:spPr/>
      <dgm:t>
        <a:bodyPr/>
        <a:lstStyle/>
        <a:p>
          <a:endParaRPr lang="en-US"/>
        </a:p>
      </dgm:t>
    </dgm:pt>
    <dgm:pt modelId="{64C8CBDC-A9BA-466A-AD06-21B254DE34CF}" type="sibTrans" cxnId="{6C076EFE-7396-4B8D-B8D6-F5687A7F2C5B}">
      <dgm:prSet/>
      <dgm:spPr/>
      <dgm:t>
        <a:bodyPr/>
        <a:lstStyle/>
        <a:p>
          <a:endParaRPr lang="en-US"/>
        </a:p>
      </dgm:t>
    </dgm:pt>
    <dgm:pt modelId="{E3DB0EF9-FEF6-49D0-A317-E764E36FB44C}">
      <dgm:prSet phldrT="[Text]" custT="1"/>
      <dgm:spPr/>
      <dgm:t>
        <a:bodyPr/>
        <a:lstStyle/>
        <a:p>
          <a:pPr algn="l">
            <a:spcAft>
              <a:spcPts val="1200"/>
            </a:spcAft>
          </a:pPr>
          <a:r>
            <a:rPr lang="en-US" sz="1800" b="0" dirty="0"/>
            <a:t>- Develop the </a:t>
          </a:r>
          <a:r>
            <a:rPr lang="en-US" sz="1800" b="1" dirty="0"/>
            <a:t>walking Model</a:t>
          </a:r>
        </a:p>
        <a:p>
          <a:pPr algn="l">
            <a:spcAft>
              <a:spcPts val="1200"/>
            </a:spcAft>
          </a:pPr>
          <a:r>
            <a:rPr lang="en-US" sz="1800" b="0" dirty="0"/>
            <a:t>- Model split-belt </a:t>
          </a:r>
          <a:r>
            <a:rPr lang="en-US" sz="1800" b="1" dirty="0"/>
            <a:t>treadmill</a:t>
          </a:r>
        </a:p>
        <a:p>
          <a:pPr algn="l">
            <a:spcAft>
              <a:spcPts val="1200"/>
            </a:spcAft>
          </a:pPr>
          <a:r>
            <a:rPr lang="en-US" sz="1800" b="0" dirty="0"/>
            <a:t>- Model </a:t>
          </a:r>
          <a:r>
            <a:rPr lang="en-US" sz="1800" b="1" dirty="0"/>
            <a:t>control patterns</a:t>
          </a:r>
          <a:r>
            <a:rPr lang="en-US" sz="1800" b="0" dirty="0"/>
            <a:t> based on Dynamical Movement Primitives</a:t>
          </a:r>
        </a:p>
      </dgm:t>
    </dgm:pt>
    <dgm:pt modelId="{CC75D8DE-275C-45AD-A4B5-D839F6A71944}" type="sibTrans" cxnId="{03F1D4E3-48F4-4EBB-8913-CF697B635A2D}">
      <dgm:prSet/>
      <dgm:spPr/>
      <dgm:t>
        <a:bodyPr/>
        <a:lstStyle/>
        <a:p>
          <a:endParaRPr lang="en-US"/>
        </a:p>
      </dgm:t>
    </dgm:pt>
    <dgm:pt modelId="{300439F0-D336-4841-9A15-B5AE7C4A3FB6}" type="parTrans" cxnId="{03F1D4E3-48F4-4EBB-8913-CF697B635A2D}">
      <dgm:prSet/>
      <dgm:spPr/>
      <dgm:t>
        <a:bodyPr/>
        <a:lstStyle/>
        <a:p>
          <a:endParaRPr lang="en-US"/>
        </a:p>
      </dgm:t>
    </dgm:pt>
    <dgm:pt modelId="{7BC17744-E023-4A87-BDB5-B1A3AD125B52}" type="pres">
      <dgm:prSet presAssocID="{8E483347-4C4B-464D-B80E-0E23706358E8}" presName="Name0" presStyleCnt="0">
        <dgm:presLayoutVars>
          <dgm:dir/>
          <dgm:resizeHandles val="exact"/>
        </dgm:presLayoutVars>
      </dgm:prSet>
      <dgm:spPr/>
    </dgm:pt>
    <dgm:pt modelId="{3074A894-2B15-4F24-9C93-5A7261E9B7A7}" type="pres">
      <dgm:prSet presAssocID="{E3DB0EF9-FEF6-49D0-A317-E764E36FB44C}" presName="composite" presStyleCnt="0"/>
      <dgm:spPr/>
    </dgm:pt>
    <dgm:pt modelId="{8625CF67-1454-48F1-A01B-7911E546ABC3}" type="pres">
      <dgm:prSet presAssocID="{E3DB0EF9-FEF6-49D0-A317-E764E36FB44C}" presName="bgChev" presStyleLbl="node1" presStyleIdx="0" presStyleCnt="3" custLinFactY="-2287" custLinFactNeighborX="-356" custLinFactNeighborY="-100000"/>
      <dgm:spPr/>
    </dgm:pt>
    <dgm:pt modelId="{D1AA42BA-C581-45C1-AE05-E826FA66D4F7}" type="pres">
      <dgm:prSet presAssocID="{E3DB0EF9-FEF6-49D0-A317-E764E36FB44C}" presName="txNode" presStyleLbl="fgAcc1" presStyleIdx="0" presStyleCnt="3" custScaleX="119077" custScaleY="156311" custLinFactNeighborX="-16960" custLinFactNeighborY="-17762">
        <dgm:presLayoutVars>
          <dgm:bulletEnabled val="1"/>
        </dgm:presLayoutVars>
      </dgm:prSet>
      <dgm:spPr/>
    </dgm:pt>
    <dgm:pt modelId="{4F2AB693-4E20-41D8-AB28-9A9EC0886103}" type="pres">
      <dgm:prSet presAssocID="{CC75D8DE-275C-45AD-A4B5-D839F6A71944}" presName="compositeSpace" presStyleCnt="0"/>
      <dgm:spPr/>
    </dgm:pt>
    <dgm:pt modelId="{4E2822B7-5077-42AD-B8B6-1FA2C0377C93}" type="pres">
      <dgm:prSet presAssocID="{53A28DB6-87A1-4FC2-AB9A-9A07A3923617}" presName="composite" presStyleCnt="0"/>
      <dgm:spPr/>
    </dgm:pt>
    <dgm:pt modelId="{46BBC28B-E61E-43DF-8649-FB29039E0BC2}" type="pres">
      <dgm:prSet presAssocID="{53A28DB6-87A1-4FC2-AB9A-9A07A3923617}" presName="bgChev" presStyleLbl="node1" presStyleIdx="1" presStyleCnt="3" custLinFactY="-1532" custLinFactNeighborX="-802" custLinFactNeighborY="-100000"/>
      <dgm:spPr/>
    </dgm:pt>
    <dgm:pt modelId="{E33382F1-98C3-4AAD-92EF-2982976A0296}" type="pres">
      <dgm:prSet presAssocID="{53A28DB6-87A1-4FC2-AB9A-9A07A3923617}" presName="txNode" presStyleLbl="fgAcc1" presStyleIdx="1" presStyleCnt="3" custScaleX="141590" custScaleY="161076" custLinFactNeighborX="-10000" custLinFactNeighborY="-17348">
        <dgm:presLayoutVars>
          <dgm:bulletEnabled val="1"/>
        </dgm:presLayoutVars>
      </dgm:prSet>
      <dgm:spPr/>
    </dgm:pt>
    <dgm:pt modelId="{63355F9B-0509-4009-9C60-F9B4D84EAD58}" type="pres">
      <dgm:prSet presAssocID="{4878B2CC-3911-40B2-AACD-9BB20E7CCD45}" presName="compositeSpace" presStyleCnt="0"/>
      <dgm:spPr/>
    </dgm:pt>
    <dgm:pt modelId="{3E18EC03-2102-4100-8043-0AB43DBE1C91}" type="pres">
      <dgm:prSet presAssocID="{DC4B2FF5-F96F-46C3-B101-FDDFB4017421}" presName="composite" presStyleCnt="0"/>
      <dgm:spPr/>
    </dgm:pt>
    <dgm:pt modelId="{C0D96969-8019-4283-A456-1F439CA5AF91}" type="pres">
      <dgm:prSet presAssocID="{DC4B2FF5-F96F-46C3-B101-FDDFB4017421}" presName="bgChev" presStyleLbl="node1" presStyleIdx="2" presStyleCnt="3" custLinFactY="-1532" custLinFactNeighborX="-8354" custLinFactNeighborY="-100000"/>
      <dgm:spPr/>
    </dgm:pt>
    <dgm:pt modelId="{9D90FAC3-85AE-40D9-A952-02167C1DECE9}" type="pres">
      <dgm:prSet presAssocID="{DC4B2FF5-F96F-46C3-B101-FDDFB4017421}" presName="txNode" presStyleLbl="fgAcc1" presStyleIdx="2" presStyleCnt="3" custScaleX="140147" custScaleY="163218" custLinFactNeighborX="-18395" custLinFactNeighborY="-16773">
        <dgm:presLayoutVars>
          <dgm:bulletEnabled val="1"/>
        </dgm:presLayoutVars>
      </dgm:prSet>
      <dgm:spPr/>
    </dgm:pt>
  </dgm:ptLst>
  <dgm:cxnLst>
    <dgm:cxn modelId="{1E3B8E52-4672-404F-8020-299B95AC23F3}" type="presOf" srcId="{53A28DB6-87A1-4FC2-AB9A-9A07A3923617}" destId="{E33382F1-98C3-4AAD-92EF-2982976A0296}" srcOrd="0" destOrd="0" presId="urn:microsoft.com/office/officeart/2005/8/layout/chevronAccent+Icon"/>
    <dgm:cxn modelId="{B469A599-70F3-4BD3-A76E-FA77C7C73BED}" type="presOf" srcId="{8E483347-4C4B-464D-B80E-0E23706358E8}" destId="{7BC17744-E023-4A87-BDB5-B1A3AD125B52}" srcOrd="0" destOrd="0" presId="urn:microsoft.com/office/officeart/2005/8/layout/chevronAccent+Icon"/>
    <dgm:cxn modelId="{4B5A1AA8-1875-4771-86D2-533015FDC9C4}" type="presOf" srcId="{DC4B2FF5-F96F-46C3-B101-FDDFB4017421}" destId="{9D90FAC3-85AE-40D9-A952-02167C1DECE9}" srcOrd="0" destOrd="0" presId="urn:microsoft.com/office/officeart/2005/8/layout/chevronAccent+Icon"/>
    <dgm:cxn modelId="{53BE71B6-8843-4BCF-97FF-C8D3CE5CA83D}" srcId="{8E483347-4C4B-464D-B80E-0E23706358E8}" destId="{53A28DB6-87A1-4FC2-AB9A-9A07A3923617}" srcOrd="1" destOrd="0" parTransId="{67C5BED3-ADBC-4B8A-96B0-AE6625C6480F}" sibTransId="{4878B2CC-3911-40B2-AACD-9BB20E7CCD45}"/>
    <dgm:cxn modelId="{03F1D4E3-48F4-4EBB-8913-CF697B635A2D}" srcId="{8E483347-4C4B-464D-B80E-0E23706358E8}" destId="{E3DB0EF9-FEF6-49D0-A317-E764E36FB44C}" srcOrd="0" destOrd="0" parTransId="{300439F0-D336-4841-9A15-B5AE7C4A3FB6}" sibTransId="{CC75D8DE-275C-45AD-A4B5-D839F6A71944}"/>
    <dgm:cxn modelId="{6C076EFE-7396-4B8D-B8D6-F5687A7F2C5B}" srcId="{8E483347-4C4B-464D-B80E-0E23706358E8}" destId="{DC4B2FF5-F96F-46C3-B101-FDDFB4017421}" srcOrd="2" destOrd="0" parTransId="{E3A43974-09DE-4C2E-9059-948C4EDF14F4}" sibTransId="{64C8CBDC-A9BA-466A-AD06-21B254DE34CF}"/>
    <dgm:cxn modelId="{FC620CFF-9543-480C-B23A-21A6776890F6}" type="presOf" srcId="{E3DB0EF9-FEF6-49D0-A317-E764E36FB44C}" destId="{D1AA42BA-C581-45C1-AE05-E826FA66D4F7}" srcOrd="0" destOrd="0" presId="urn:microsoft.com/office/officeart/2005/8/layout/chevronAccent+Icon"/>
    <dgm:cxn modelId="{CEB09B06-EB3F-40ED-B481-E0697E52B3B9}" type="presParOf" srcId="{7BC17744-E023-4A87-BDB5-B1A3AD125B52}" destId="{3074A894-2B15-4F24-9C93-5A7261E9B7A7}" srcOrd="0" destOrd="0" presId="urn:microsoft.com/office/officeart/2005/8/layout/chevronAccent+Icon"/>
    <dgm:cxn modelId="{0DC3A7F3-C7ED-468F-A260-5975ADD6069A}" type="presParOf" srcId="{3074A894-2B15-4F24-9C93-5A7261E9B7A7}" destId="{8625CF67-1454-48F1-A01B-7911E546ABC3}" srcOrd="0" destOrd="0" presId="urn:microsoft.com/office/officeart/2005/8/layout/chevronAccent+Icon"/>
    <dgm:cxn modelId="{75EFDE84-CC86-4750-BFA7-001DFD3CEC6A}" type="presParOf" srcId="{3074A894-2B15-4F24-9C93-5A7261E9B7A7}" destId="{D1AA42BA-C581-45C1-AE05-E826FA66D4F7}" srcOrd="1" destOrd="0" presId="urn:microsoft.com/office/officeart/2005/8/layout/chevronAccent+Icon"/>
    <dgm:cxn modelId="{1597B7DA-12C7-4988-BA14-6ABE227A9C6B}" type="presParOf" srcId="{7BC17744-E023-4A87-BDB5-B1A3AD125B52}" destId="{4F2AB693-4E20-41D8-AB28-9A9EC0886103}" srcOrd="1" destOrd="0" presId="urn:microsoft.com/office/officeart/2005/8/layout/chevronAccent+Icon"/>
    <dgm:cxn modelId="{ABEE6D0E-0325-4585-A513-BA1CD020BCE6}" type="presParOf" srcId="{7BC17744-E023-4A87-BDB5-B1A3AD125B52}" destId="{4E2822B7-5077-42AD-B8B6-1FA2C0377C93}" srcOrd="2" destOrd="0" presId="urn:microsoft.com/office/officeart/2005/8/layout/chevronAccent+Icon"/>
    <dgm:cxn modelId="{E6A96B33-09AE-4BE9-B63C-E9DA4F4556D0}" type="presParOf" srcId="{4E2822B7-5077-42AD-B8B6-1FA2C0377C93}" destId="{46BBC28B-E61E-43DF-8649-FB29039E0BC2}" srcOrd="0" destOrd="0" presId="urn:microsoft.com/office/officeart/2005/8/layout/chevronAccent+Icon"/>
    <dgm:cxn modelId="{834118C5-246E-4E27-95FA-FD6FCED83D02}" type="presParOf" srcId="{4E2822B7-5077-42AD-B8B6-1FA2C0377C93}" destId="{E33382F1-98C3-4AAD-92EF-2982976A0296}" srcOrd="1" destOrd="0" presId="urn:microsoft.com/office/officeart/2005/8/layout/chevronAccent+Icon"/>
    <dgm:cxn modelId="{8C85FCF2-DDE3-4090-B1D2-C9651215D133}" type="presParOf" srcId="{7BC17744-E023-4A87-BDB5-B1A3AD125B52}" destId="{63355F9B-0509-4009-9C60-F9B4D84EAD58}" srcOrd="3" destOrd="0" presId="urn:microsoft.com/office/officeart/2005/8/layout/chevronAccent+Icon"/>
    <dgm:cxn modelId="{13A9BFFF-602B-43B2-B65E-039BFF8DBC5F}" type="presParOf" srcId="{7BC17744-E023-4A87-BDB5-B1A3AD125B52}" destId="{3E18EC03-2102-4100-8043-0AB43DBE1C91}" srcOrd="4" destOrd="0" presId="urn:microsoft.com/office/officeart/2005/8/layout/chevronAccent+Icon"/>
    <dgm:cxn modelId="{DD5D29D7-2EE4-45DD-8D59-C15281195F33}" type="presParOf" srcId="{3E18EC03-2102-4100-8043-0AB43DBE1C91}" destId="{C0D96969-8019-4283-A456-1F439CA5AF91}" srcOrd="0" destOrd="0" presId="urn:microsoft.com/office/officeart/2005/8/layout/chevronAccent+Icon"/>
    <dgm:cxn modelId="{E3E6681D-FFB8-40FE-BD0C-5794BCF4993B}" type="presParOf" srcId="{3E18EC03-2102-4100-8043-0AB43DBE1C91}" destId="{9D90FAC3-85AE-40D9-A952-02167C1DECE9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5CF67-1454-48F1-A01B-7911E546ABC3}">
      <dsp:nvSpPr>
        <dsp:cNvPr id="0" name=""/>
        <dsp:cNvSpPr/>
      </dsp:nvSpPr>
      <dsp:spPr>
        <a:xfrm>
          <a:off x="0" y="582714"/>
          <a:ext cx="3098370" cy="1195970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AA42BA-C581-45C1-AE05-E826FA66D4F7}">
      <dsp:nvSpPr>
        <dsp:cNvPr id="0" name=""/>
        <dsp:cNvSpPr/>
      </dsp:nvSpPr>
      <dsp:spPr>
        <a:xfrm>
          <a:off x="137957" y="1555870"/>
          <a:ext cx="3115532" cy="18694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b="0" kern="1200" dirty="0"/>
            <a:t>- Develop the </a:t>
          </a:r>
          <a:r>
            <a:rPr lang="en-US" sz="1800" b="1" kern="1200" dirty="0"/>
            <a:t>walking Model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b="0" kern="1200" dirty="0"/>
            <a:t>- Model split-belt </a:t>
          </a:r>
          <a:r>
            <a:rPr lang="en-US" sz="1800" b="1" kern="1200" dirty="0"/>
            <a:t>treadmill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en-US" sz="1800" b="0" kern="1200" dirty="0"/>
            <a:t>- Model </a:t>
          </a:r>
          <a:r>
            <a:rPr lang="en-US" sz="1800" b="1" kern="1200" dirty="0"/>
            <a:t>control patterns</a:t>
          </a:r>
          <a:r>
            <a:rPr lang="en-US" sz="1800" b="0" kern="1200" dirty="0"/>
            <a:t> based on Dynamical Movement Primitives</a:t>
          </a:r>
        </a:p>
      </dsp:txBody>
      <dsp:txXfrm>
        <a:off x="192711" y="1610624"/>
        <a:ext cx="3006024" cy="1759926"/>
      </dsp:txXfrm>
    </dsp:sp>
    <dsp:sp modelId="{46BBC28B-E61E-43DF-8649-FB29039E0BC2}">
      <dsp:nvSpPr>
        <dsp:cNvPr id="0" name=""/>
        <dsp:cNvSpPr/>
      </dsp:nvSpPr>
      <dsp:spPr>
        <a:xfrm>
          <a:off x="3768776" y="591744"/>
          <a:ext cx="3098370" cy="1195970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3382F1-98C3-4AAD-92EF-2982976A0296}">
      <dsp:nvSpPr>
        <dsp:cNvPr id="0" name=""/>
        <dsp:cNvSpPr/>
      </dsp:nvSpPr>
      <dsp:spPr>
        <a:xfrm>
          <a:off x="3814136" y="1532327"/>
          <a:ext cx="3704563" cy="19264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Develop a low-D optimization framework using </a:t>
          </a:r>
          <a:r>
            <a:rPr lang="en-US" sz="1700" b="1" kern="1200" dirty="0"/>
            <a:t>Genetic Algorithm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Obtain a range of </a:t>
          </a:r>
          <a:r>
            <a:rPr lang="en-US" sz="1700" b="1" kern="1200" dirty="0"/>
            <a:t>feasible solutions</a:t>
          </a:r>
          <a:r>
            <a:rPr lang="en-US" sz="1700" kern="1200" dirty="0"/>
            <a:t> for different belt speed ratios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>
                  <a:lumMod val="65000"/>
                </a:schemeClr>
              </a:solidFill>
            </a:rPr>
            <a:t>- Test different effort-related </a:t>
          </a:r>
          <a:r>
            <a:rPr lang="en-US" sz="1700" b="1" kern="1200" dirty="0">
              <a:solidFill>
                <a:schemeClr val="bg1">
                  <a:lumMod val="65000"/>
                </a:schemeClr>
              </a:solidFill>
            </a:rPr>
            <a:t>costs</a:t>
          </a:r>
        </a:p>
      </dsp:txBody>
      <dsp:txXfrm>
        <a:off x="3870559" y="1588750"/>
        <a:ext cx="3591717" cy="1813576"/>
      </dsp:txXfrm>
    </dsp:sp>
    <dsp:sp modelId="{C0D96969-8019-4283-A456-1F439CA5AF91}">
      <dsp:nvSpPr>
        <dsp:cNvPr id="0" name=""/>
        <dsp:cNvSpPr/>
      </dsp:nvSpPr>
      <dsp:spPr>
        <a:xfrm>
          <a:off x="7617895" y="591744"/>
          <a:ext cx="3098370" cy="1195970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2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2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D90FAC3-85AE-40D9-A952-02167C1DECE9}">
      <dsp:nvSpPr>
        <dsp:cNvPr id="0" name=""/>
        <dsp:cNvSpPr/>
      </dsp:nvSpPr>
      <dsp:spPr>
        <a:xfrm>
          <a:off x="7696475" y="1526395"/>
          <a:ext cx="3666808" cy="1952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</a:t>
          </a:r>
          <a:r>
            <a:rPr lang="en-US" sz="1700" b="1" kern="1200" dirty="0"/>
            <a:t>Estimate</a:t>
          </a:r>
          <a:r>
            <a:rPr lang="en-US" sz="1700" kern="1200" dirty="0"/>
            <a:t> the </a:t>
          </a:r>
          <a:r>
            <a:rPr lang="en-US" sz="1700" b="1" kern="1200" dirty="0"/>
            <a:t>cost landscape</a:t>
          </a:r>
          <a:r>
            <a:rPr lang="en-US" sz="1700" kern="1200" dirty="0"/>
            <a:t> based on feasible evolutionary solutions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Perform a </a:t>
          </a:r>
          <a:r>
            <a:rPr lang="en-US" sz="1700" b="1" kern="1200" dirty="0"/>
            <a:t>gradient-based</a:t>
          </a:r>
          <a:r>
            <a:rPr lang="en-US" sz="1700" kern="1200" dirty="0"/>
            <a:t> search along the surrogate cost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Perform the search multiple times to obtain a </a:t>
          </a:r>
          <a:r>
            <a:rPr lang="en-US" sz="1700" b="1" kern="1200" dirty="0"/>
            <a:t>family of good-enough solutions</a:t>
          </a:r>
        </a:p>
      </dsp:txBody>
      <dsp:txXfrm>
        <a:off x="7753648" y="1583568"/>
        <a:ext cx="3552462" cy="1837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9C021-EEB6-4949-B7C6-58A01AC5E5FE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E9A8B-E300-46FA-9145-DECA4A319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2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1F8657-30CA-4FD5-B158-FA23B49718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050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F8657-30CA-4FD5-B158-FA23B49718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9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38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46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3EDF94-8533-458F-A109-4CD33C70E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681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0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3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00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8266" indent="-128266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F8657-30CA-4FD5-B158-FA23B49718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06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18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F8657-30CA-4FD5-B158-FA23B49718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58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18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68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5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617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87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05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04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83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3EDF94-8533-458F-A109-4CD33C70E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744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36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F8657-30CA-4FD5-B158-FA23B49718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964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03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3EDF94-8533-458F-A109-4CD33C70E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914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36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538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83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67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00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949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92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3EDF94-8533-458F-A109-4CD33C70E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1763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2098088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14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37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381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380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782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47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451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371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45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3EDF94-8533-458F-A109-4CD33C70E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6406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254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999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947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21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E9A8B-E300-46FA-9145-DECA4A31921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012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61B555-B9FB-9241-B76C-0D49D721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73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3EDF94-8533-458F-A109-4CD33C70E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606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3EDF94-8533-458F-A109-4CD33C70E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50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3EDF94-8533-458F-A109-4CD33C70E2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73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3EDF94-8533-458F-A109-4CD33C70E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32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209550" y="6507018"/>
            <a:ext cx="590550" cy="365125"/>
          </a:xfrm>
        </p:spPr>
        <p:txBody>
          <a:bodyPr/>
          <a:lstStyle/>
          <a:p>
            <a:fld id="{7F5AFEA0-004C-46CB-A5E4-4B3BA997A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1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FEA0-004C-46CB-A5E4-4B3BA997A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9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FEA0-004C-46CB-A5E4-4B3BA997A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11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821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801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68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237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7019" y="6342784"/>
            <a:ext cx="590550" cy="365125"/>
          </a:xfrm>
        </p:spPr>
        <p:txBody>
          <a:bodyPr/>
          <a:lstStyle/>
          <a:p>
            <a:fld id="{7F5AFEA0-004C-46CB-A5E4-4B3BA997AF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3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1450" y="6492875"/>
            <a:ext cx="590550" cy="365125"/>
          </a:xfrm>
        </p:spPr>
        <p:txBody>
          <a:bodyPr/>
          <a:lstStyle>
            <a:lvl1pPr>
              <a:defRPr>
                <a:solidFill>
                  <a:srgbClr val="9A0000"/>
                </a:solidFill>
              </a:defRPr>
            </a:lvl1pPr>
          </a:lstStyle>
          <a:p>
            <a:fld id="{7F5AFEA0-004C-46CB-A5E4-4B3BA997AF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7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FEA0-004C-46CB-A5E4-4B3BA997A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7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FEA0-004C-46CB-A5E4-4B3BA997A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33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FEA0-004C-46CB-A5E4-4B3BA997A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49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FEA0-004C-46CB-A5E4-4B3BA997A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23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FEA0-004C-46CB-A5E4-4B3BA997A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FEA0-004C-46CB-A5E4-4B3BA997A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92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openxmlformats.org/officeDocument/2006/relationships/image" Target="../media/image1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0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AFEA0-004C-46CB-A5E4-4B3BA997AF73}" type="slidenum">
              <a:rPr lang="en-US" smtClean="0"/>
              <a:pPr/>
              <a:t>‹#›</a:t>
            </a:fld>
            <a:r>
              <a:rPr lang="en-US" dirty="0"/>
              <a:t>/48</a:t>
            </a:r>
          </a:p>
        </p:txBody>
      </p:sp>
    </p:spTree>
    <p:extLst>
      <p:ext uri="{BB962C8B-B14F-4D97-AF65-F5344CB8AC3E}">
        <p14:creationId xmlns:p14="http://schemas.microsoft.com/office/powerpoint/2010/main" val="22646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0934703" y="238132"/>
            <a:ext cx="997652" cy="7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0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2.xml"/><Relationship Id="rId7" Type="http://schemas.openxmlformats.org/officeDocument/2006/relationships/diagramQuickStyle" Target="../diagrams/quickStyle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Layout" Target="../diagrams/layout1.xml"/><Relationship Id="rId11" Type="http://schemas.openxmlformats.org/officeDocument/2006/relationships/image" Target="../media/image40.png"/><Relationship Id="rId5" Type="http://schemas.openxmlformats.org/officeDocument/2006/relationships/diagramData" Target="../diagrams/data1.xml"/><Relationship Id="rId10" Type="http://schemas.openxmlformats.org/officeDocument/2006/relationships/image" Target="../media/image7.jpeg"/><Relationship Id="rId4" Type="http://schemas.openxmlformats.org/officeDocument/2006/relationships/notesSlide" Target="../notesSlides/notesSlide12.xml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tiff"/><Relationship Id="rId3" Type="http://schemas.openxmlformats.org/officeDocument/2006/relationships/image" Target="../media/image130.png"/><Relationship Id="rId7" Type="http://schemas.openxmlformats.org/officeDocument/2006/relationships/image" Target="../media/image43.png"/><Relationship Id="rId12" Type="http://schemas.openxmlformats.org/officeDocument/2006/relationships/image" Target="../media/image51.png"/><Relationship Id="rId17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11" Type="http://schemas.openxmlformats.org/officeDocument/2006/relationships/image" Target="../media/image50.png"/><Relationship Id="rId5" Type="http://schemas.openxmlformats.org/officeDocument/2006/relationships/image" Target="../media/image150.png"/><Relationship Id="rId10" Type="http://schemas.openxmlformats.org/officeDocument/2006/relationships/image" Target="../media/image49.png"/><Relationship Id="rId4" Type="http://schemas.openxmlformats.org/officeDocument/2006/relationships/image" Target="../media/image42.png"/><Relationship Id="rId9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60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0.png"/><Relationship Id="rId11" Type="http://schemas.openxmlformats.org/officeDocument/2006/relationships/image" Target="../media/image7.jpeg"/><Relationship Id="rId5" Type="http://schemas.openxmlformats.org/officeDocument/2006/relationships/image" Target="../media/image52.png"/><Relationship Id="rId10" Type="http://schemas.openxmlformats.org/officeDocument/2006/relationships/image" Target="../media/image320.png"/><Relationship Id="rId4" Type="http://schemas.openxmlformats.org/officeDocument/2006/relationships/image" Target="../media/image45.png"/><Relationship Id="rId9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391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0.png"/><Relationship Id="rId11" Type="http://schemas.openxmlformats.org/officeDocument/2006/relationships/image" Target="../media/image7.jpeg"/><Relationship Id="rId5" Type="http://schemas.openxmlformats.org/officeDocument/2006/relationships/image" Target="../media/image54.png"/><Relationship Id="rId10" Type="http://schemas.openxmlformats.org/officeDocument/2006/relationships/image" Target="../media/image320.png"/><Relationship Id="rId4" Type="http://schemas.openxmlformats.org/officeDocument/2006/relationships/image" Target="../media/image47.png"/><Relationship Id="rId9" Type="http://schemas.openxmlformats.org/officeDocument/2006/relationships/image" Target="../media/image3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4.mp4"/><Relationship Id="rId7" Type="http://schemas.openxmlformats.org/officeDocument/2006/relationships/image" Target="../media/image7.jpe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.jpeg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0.png"/><Relationship Id="rId11" Type="http://schemas.openxmlformats.org/officeDocument/2006/relationships/image" Target="../media/image67.png"/><Relationship Id="rId5" Type="http://schemas.openxmlformats.org/officeDocument/2006/relationships/image" Target="../media/image660.png"/><Relationship Id="rId10" Type="http://schemas.openxmlformats.org/officeDocument/2006/relationships/image" Target="../media/image66.png"/><Relationship Id="rId4" Type="http://schemas.openxmlformats.org/officeDocument/2006/relationships/image" Target="../media/image57.jpe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10" Type="http://schemas.openxmlformats.org/officeDocument/2006/relationships/image" Target="../media/image7.jpe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71.png"/><Relationship Id="rId4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5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.jpeg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4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151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1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20.png"/><Relationship Id="rId10" Type="http://schemas.openxmlformats.org/officeDocument/2006/relationships/image" Target="../media/image7.jpeg"/><Relationship Id="rId4" Type="http://schemas.openxmlformats.org/officeDocument/2006/relationships/notesSlide" Target="../notesSlides/notesSlide39.xml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84.png"/><Relationship Id="rId3" Type="http://schemas.microsoft.com/office/2007/relationships/media" Target="../media/media7.mp4"/><Relationship Id="rId7" Type="http://schemas.microsoft.com/office/2007/relationships/media" Target="../media/media10.mp4"/><Relationship Id="rId12" Type="http://schemas.openxmlformats.org/officeDocument/2006/relationships/image" Target="../media/image83.png"/><Relationship Id="rId17" Type="http://schemas.openxmlformats.org/officeDocument/2006/relationships/image" Target="../media/image87.png"/><Relationship Id="rId2" Type="http://schemas.microsoft.com/office/2007/relationships/media" Target="../media/media6.mp4"/><Relationship Id="rId16" Type="http://schemas.openxmlformats.org/officeDocument/2006/relationships/image" Target="../media/image86.png"/><Relationship Id="rId1" Type="http://schemas.openxmlformats.org/officeDocument/2006/relationships/video" Target="NULL" TargetMode="External"/><Relationship Id="rId6" Type="http://schemas.microsoft.com/office/2007/relationships/media" Target="../media/media9.mp4"/><Relationship Id="rId11" Type="http://schemas.openxmlformats.org/officeDocument/2006/relationships/image" Target="../media/image45.jpeg"/><Relationship Id="rId5" Type="http://schemas.microsoft.com/office/2007/relationships/media" Target="../media/media8.mp4"/><Relationship Id="rId15" Type="http://schemas.openxmlformats.org/officeDocument/2006/relationships/image" Target="../media/image85.png"/><Relationship Id="rId10" Type="http://schemas.openxmlformats.org/officeDocument/2006/relationships/image" Target="../media/image7.jpeg"/><Relationship Id="rId4" Type="http://schemas.microsoft.com/office/2007/relationships/media" Target="../media/media5.mp4"/><Relationship Id="rId9" Type="http://schemas.openxmlformats.org/officeDocument/2006/relationships/notesSlide" Target="../notesSlides/notesSlide40.xml"/><Relationship Id="rId1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1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20.png"/><Relationship Id="rId10" Type="http://schemas.openxmlformats.org/officeDocument/2006/relationships/image" Target="../media/image7.jpeg"/><Relationship Id="rId4" Type="http://schemas.openxmlformats.org/officeDocument/2006/relationships/notesSlide" Target="../notesSlides/notesSlide41.xml"/><Relationship Id="rId9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8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20.png"/><Relationship Id="rId11" Type="http://schemas.openxmlformats.org/officeDocument/2006/relationships/image" Target="../media/image7.jpeg"/><Relationship Id="rId10" Type="http://schemas.openxmlformats.org/officeDocument/2006/relationships/image" Target="../media/image77.png"/><Relationship Id="rId4" Type="http://schemas.openxmlformats.org/officeDocument/2006/relationships/notesSlide" Target="../notesSlides/notesSlide42.xml"/><Relationship Id="rId9" Type="http://schemas.openxmlformats.org/officeDocument/2006/relationships/image" Target="../media/image16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microsoft.com/office/2007/relationships/hdphoto" Target="../media/hdphoto2.wdp"/><Relationship Id="rId3" Type="http://schemas.openxmlformats.org/officeDocument/2006/relationships/slideLayout" Target="../slideLayouts/slideLayout12.xml"/><Relationship Id="rId12" Type="http://schemas.openxmlformats.org/officeDocument/2006/relationships/image" Target="../media/image89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120.png"/><Relationship Id="rId11" Type="http://schemas.openxmlformats.org/officeDocument/2006/relationships/image" Target="../media/image7.jpeg"/><Relationship Id="rId10" Type="http://schemas.openxmlformats.org/officeDocument/2006/relationships/image" Target="../media/image77.png"/><Relationship Id="rId4" Type="http://schemas.openxmlformats.org/officeDocument/2006/relationships/notesSlide" Target="../notesSlides/notesSlide43.xml"/><Relationship Id="rId9" Type="http://schemas.openxmlformats.org/officeDocument/2006/relationships/image" Target="../media/image16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80.pn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11" Type="http://schemas.openxmlformats.org/officeDocument/2006/relationships/image" Target="../media/image77.png"/><Relationship Id="rId5" Type="http://schemas.openxmlformats.org/officeDocument/2006/relationships/image" Target="../media/image7.jpeg"/><Relationship Id="rId10" Type="http://schemas.openxmlformats.org/officeDocument/2006/relationships/image" Target="../media/image2000.png"/><Relationship Id="rId4" Type="http://schemas.openxmlformats.org/officeDocument/2006/relationships/notesSlide" Target="../notesSlides/notesSlide44.xml"/><Relationship Id="rId9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1.png"/><Relationship Id="rId12" Type="http://schemas.openxmlformats.org/officeDocument/2006/relationships/image" Target="../media/image77.png"/><Relationship Id="rId17" Type="http://schemas.microsoft.com/office/2007/relationships/hdphoto" Target="../media/hdphoto2.wdp"/><Relationship Id="rId2" Type="http://schemas.microsoft.com/office/2007/relationships/media" Target="../media/media5.mp4"/><Relationship Id="rId16" Type="http://schemas.openxmlformats.org/officeDocument/2006/relationships/image" Target="../media/image89.png"/><Relationship Id="rId1" Type="http://schemas.openxmlformats.org/officeDocument/2006/relationships/video" Target="NULL" TargetMode="External"/><Relationship Id="rId6" Type="http://schemas.openxmlformats.org/officeDocument/2006/relationships/image" Target="../media/image120.png"/><Relationship Id="rId11" Type="http://schemas.openxmlformats.org/officeDocument/2006/relationships/image" Target="../media/image1600.png"/><Relationship Id="rId15" Type="http://schemas.openxmlformats.org/officeDocument/2006/relationships/image" Target="../media/image300.png"/><Relationship Id="rId4" Type="http://schemas.openxmlformats.org/officeDocument/2006/relationships/notesSlide" Target="../notesSlides/notesSlide45.xml"/><Relationship Id="rId14" Type="http://schemas.openxmlformats.org/officeDocument/2006/relationships/image" Target="../media/image2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2.png"/><Relationship Id="rId4" Type="http://schemas.openxmlformats.org/officeDocument/2006/relationships/image" Target="../media/image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gif"/><Relationship Id="rId12" Type="http://schemas.openxmlformats.org/officeDocument/2006/relationships/image" Target="../media/image17.png"/><Relationship Id="rId2" Type="http://schemas.microsoft.com/office/2007/relationships/media" Target="../media/media1.mp4"/><Relationship Id="rId16" Type="http://schemas.openxmlformats.org/officeDocument/2006/relationships/image" Target="../media/image21.png"/><Relationship Id="rId1" Type="http://schemas.openxmlformats.org/officeDocument/2006/relationships/video" Target="NULL" TargetMode="External"/><Relationship Id="rId6" Type="http://schemas.openxmlformats.org/officeDocument/2006/relationships/image" Target="../media/image7.jpe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jpeg"/><Relationship Id="rId5" Type="http://schemas.openxmlformats.org/officeDocument/2006/relationships/image" Target="../media/image95.png"/><Relationship Id="rId4" Type="http://schemas.openxmlformats.org/officeDocument/2006/relationships/image" Target="../media/image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ozaripo@usc.edu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11" Type="http://schemas.openxmlformats.org/officeDocument/2006/relationships/image" Target="../media/image7.jpe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40D6079D-2A52-6F24-F5C7-D5260B7494D3}"/>
              </a:ext>
            </a:extLst>
          </p:cNvPr>
          <p:cNvGrpSpPr/>
          <p:nvPr/>
        </p:nvGrpSpPr>
        <p:grpSpPr>
          <a:xfrm>
            <a:off x="2019810" y="1311743"/>
            <a:ext cx="8152355" cy="3430532"/>
            <a:chOff x="1995442" y="1285793"/>
            <a:chExt cx="8152355" cy="3430532"/>
          </a:xfrm>
          <a:noFill/>
        </p:grpSpPr>
        <p:pic>
          <p:nvPicPr>
            <p:cNvPr id="1052" name="Picture 2" descr="A Walking Analysis | THE RAMBLER">
              <a:extLst>
                <a:ext uri="{FF2B5EF4-FFF2-40B4-BE49-F238E27FC236}">
                  <a16:creationId xmlns:a16="http://schemas.microsoft.com/office/drawing/2014/main" id="{7C442621-894F-0335-10F8-8D97EC7E4E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178" y="1285793"/>
              <a:ext cx="8103619" cy="3430532"/>
            </a:xfrm>
            <a:prstGeom prst="rect">
              <a:avLst/>
            </a:prstGeom>
            <a:grpFill/>
          </p:spPr>
        </p:pic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FE857C76-B335-9DEE-C82F-4A43C3A2B05B}"/>
                </a:ext>
              </a:extLst>
            </p:cNvPr>
            <p:cNvCxnSpPr>
              <a:cxnSpLocks/>
            </p:cNvCxnSpPr>
            <p:nvPr/>
          </p:nvCxnSpPr>
          <p:spPr>
            <a:xfrm>
              <a:off x="2883802" y="1961147"/>
              <a:ext cx="13647" cy="1089669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6142F9C9-DC1A-60EB-06EF-2A0EA72629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501" y="3064074"/>
              <a:ext cx="247934" cy="630071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33E2467E-AA3E-865B-2256-33E469ADC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7765" y="3736331"/>
              <a:ext cx="438578" cy="576362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B307E148-2358-74AC-DA67-A6479EAD2322}"/>
                </a:ext>
              </a:extLst>
            </p:cNvPr>
            <p:cNvCxnSpPr>
              <a:cxnSpLocks/>
            </p:cNvCxnSpPr>
            <p:nvPr/>
          </p:nvCxnSpPr>
          <p:spPr>
            <a:xfrm>
              <a:off x="2906974" y="3067533"/>
              <a:ext cx="320134" cy="644736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278A147F-A827-D6EE-1BCF-717A47E1833F}"/>
                </a:ext>
              </a:extLst>
            </p:cNvPr>
            <p:cNvCxnSpPr>
              <a:cxnSpLocks/>
            </p:cNvCxnSpPr>
            <p:nvPr/>
          </p:nvCxnSpPr>
          <p:spPr>
            <a:xfrm>
              <a:off x="3238049" y="3778661"/>
              <a:ext cx="147995" cy="713247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8" name="Isosceles Triangle 1057">
              <a:extLst>
                <a:ext uri="{FF2B5EF4-FFF2-40B4-BE49-F238E27FC236}">
                  <a16:creationId xmlns:a16="http://schemas.microsoft.com/office/drawing/2014/main" id="{71C9E258-4A8D-827A-A8F4-1979B325DA37}"/>
                </a:ext>
              </a:extLst>
            </p:cNvPr>
            <p:cNvSpPr/>
            <p:nvPr/>
          </p:nvSpPr>
          <p:spPr>
            <a:xfrm rot="2341076">
              <a:off x="1995442" y="4355675"/>
              <a:ext cx="466749" cy="194284"/>
            </a:xfrm>
            <a:prstGeom prst="triangle">
              <a:avLst>
                <a:gd name="adj" fmla="val 24439"/>
              </a:avLst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Isosceles Triangle 1058">
              <a:extLst>
                <a:ext uri="{FF2B5EF4-FFF2-40B4-BE49-F238E27FC236}">
                  <a16:creationId xmlns:a16="http://schemas.microsoft.com/office/drawing/2014/main" id="{76926834-1227-027B-120C-A41C488F72C9}"/>
                </a:ext>
              </a:extLst>
            </p:cNvPr>
            <p:cNvSpPr/>
            <p:nvPr/>
          </p:nvSpPr>
          <p:spPr>
            <a:xfrm>
              <a:off x="3262871" y="4480932"/>
              <a:ext cx="466749" cy="194284"/>
            </a:xfrm>
            <a:prstGeom prst="triangle">
              <a:avLst>
                <a:gd name="adj" fmla="val 24439"/>
              </a:avLst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747F9525-DEA6-239C-BAA3-4F0E67643182}"/>
                </a:ext>
              </a:extLst>
            </p:cNvPr>
            <p:cNvCxnSpPr>
              <a:cxnSpLocks/>
            </p:cNvCxnSpPr>
            <p:nvPr/>
          </p:nvCxnSpPr>
          <p:spPr>
            <a:xfrm>
              <a:off x="4456079" y="1875560"/>
              <a:ext cx="13647" cy="1089669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E3012C92-F229-DF7E-48B7-A1B400D9D6B3}"/>
                </a:ext>
              </a:extLst>
            </p:cNvPr>
            <p:cNvCxnSpPr>
              <a:cxnSpLocks/>
            </p:cNvCxnSpPr>
            <p:nvPr/>
          </p:nvCxnSpPr>
          <p:spPr>
            <a:xfrm>
              <a:off x="4462902" y="2996846"/>
              <a:ext cx="27820" cy="670654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1E4A087E-C129-C002-C450-464EFD742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47696" y="3712269"/>
              <a:ext cx="543026" cy="486913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EDD17F94-C52D-A5D1-F3AC-2EDD7F7E54E3}"/>
                </a:ext>
              </a:extLst>
            </p:cNvPr>
            <p:cNvCxnSpPr>
              <a:cxnSpLocks/>
            </p:cNvCxnSpPr>
            <p:nvPr/>
          </p:nvCxnSpPr>
          <p:spPr>
            <a:xfrm>
              <a:off x="4490722" y="2996846"/>
              <a:ext cx="240067" cy="707932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104F7A20-3FCD-E488-E90D-9E7EFC252E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0789" y="3756171"/>
              <a:ext cx="6809" cy="696645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5" name="Isosceles Triangle 1064">
              <a:extLst>
                <a:ext uri="{FF2B5EF4-FFF2-40B4-BE49-F238E27FC236}">
                  <a16:creationId xmlns:a16="http://schemas.microsoft.com/office/drawing/2014/main" id="{C618576A-E19D-FB1F-8590-21F60543278F}"/>
                </a:ext>
              </a:extLst>
            </p:cNvPr>
            <p:cNvSpPr/>
            <p:nvPr/>
          </p:nvSpPr>
          <p:spPr>
            <a:xfrm rot="3738428">
              <a:off x="3702751" y="4239287"/>
              <a:ext cx="466749" cy="194284"/>
            </a:xfrm>
            <a:prstGeom prst="triangle">
              <a:avLst>
                <a:gd name="adj" fmla="val 24439"/>
              </a:avLst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6" name="Isosceles Triangle 1065">
              <a:extLst>
                <a:ext uri="{FF2B5EF4-FFF2-40B4-BE49-F238E27FC236}">
                  <a16:creationId xmlns:a16="http://schemas.microsoft.com/office/drawing/2014/main" id="{33A4C6AA-BF91-DCBD-D761-BDA9F807322A}"/>
                </a:ext>
              </a:extLst>
            </p:cNvPr>
            <p:cNvSpPr/>
            <p:nvPr/>
          </p:nvSpPr>
          <p:spPr>
            <a:xfrm>
              <a:off x="4611843" y="4480932"/>
              <a:ext cx="466749" cy="194284"/>
            </a:xfrm>
            <a:prstGeom prst="triangle">
              <a:avLst>
                <a:gd name="adj" fmla="val 24439"/>
              </a:avLst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C3D8D405-C062-666B-0483-530F27F2ECE2}"/>
                </a:ext>
              </a:extLst>
            </p:cNvPr>
            <p:cNvCxnSpPr>
              <a:cxnSpLocks/>
            </p:cNvCxnSpPr>
            <p:nvPr/>
          </p:nvCxnSpPr>
          <p:spPr>
            <a:xfrm>
              <a:off x="5894944" y="1770975"/>
              <a:ext cx="13647" cy="1089669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9E287902-D5EA-A515-989F-B5E704C49ED4}"/>
                </a:ext>
              </a:extLst>
            </p:cNvPr>
            <p:cNvCxnSpPr>
              <a:cxnSpLocks/>
            </p:cNvCxnSpPr>
            <p:nvPr/>
          </p:nvCxnSpPr>
          <p:spPr>
            <a:xfrm>
              <a:off x="5892821" y="2900942"/>
              <a:ext cx="26403" cy="738641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D2809EB9-01E9-7020-AEAF-7CBC85731C88}"/>
                </a:ext>
              </a:extLst>
            </p:cNvPr>
            <p:cNvCxnSpPr>
              <a:cxnSpLocks/>
            </p:cNvCxnSpPr>
            <p:nvPr/>
          </p:nvCxnSpPr>
          <p:spPr>
            <a:xfrm>
              <a:off x="5908591" y="2900129"/>
              <a:ext cx="203860" cy="720984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449E4265-C70A-F169-3546-5A63C3B505C3}"/>
                </a:ext>
              </a:extLst>
            </p:cNvPr>
            <p:cNvCxnSpPr>
              <a:cxnSpLocks/>
              <a:endCxn id="1072" idx="0"/>
            </p:cNvCxnSpPr>
            <p:nvPr/>
          </p:nvCxnSpPr>
          <p:spPr>
            <a:xfrm flipH="1">
              <a:off x="5892081" y="3689498"/>
              <a:ext cx="19621" cy="791533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1" name="Isosceles Triangle 1070">
              <a:extLst>
                <a:ext uri="{FF2B5EF4-FFF2-40B4-BE49-F238E27FC236}">
                  <a16:creationId xmlns:a16="http://schemas.microsoft.com/office/drawing/2014/main" id="{EDF5FB1D-0925-1F65-15E2-9FEA06879801}"/>
                </a:ext>
              </a:extLst>
            </p:cNvPr>
            <p:cNvSpPr/>
            <p:nvPr/>
          </p:nvSpPr>
          <p:spPr>
            <a:xfrm rot="3263222">
              <a:off x="5311615" y="4200357"/>
              <a:ext cx="466749" cy="194284"/>
            </a:xfrm>
            <a:prstGeom prst="triangle">
              <a:avLst>
                <a:gd name="adj" fmla="val 24439"/>
              </a:avLst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Isosceles Triangle 1071">
              <a:extLst>
                <a:ext uri="{FF2B5EF4-FFF2-40B4-BE49-F238E27FC236}">
                  <a16:creationId xmlns:a16="http://schemas.microsoft.com/office/drawing/2014/main" id="{D48B09D6-FAC8-07C0-B26D-C663F9527DA8}"/>
                </a:ext>
              </a:extLst>
            </p:cNvPr>
            <p:cNvSpPr/>
            <p:nvPr/>
          </p:nvSpPr>
          <p:spPr>
            <a:xfrm>
              <a:off x="5778012" y="4481031"/>
              <a:ext cx="466749" cy="194284"/>
            </a:xfrm>
            <a:prstGeom prst="triangle">
              <a:avLst>
                <a:gd name="adj" fmla="val 24439"/>
              </a:avLst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D74A0B44-D9C7-E71A-8003-E0AE55CA87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7336" y="3679099"/>
              <a:ext cx="528664" cy="470125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E9926E15-E9A3-5B55-F6A8-515C11A4FC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38990" y="1813547"/>
              <a:ext cx="19099" cy="1093484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09B4997F-2766-90A1-7CDE-779440D4D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7029" y="2947329"/>
              <a:ext cx="177457" cy="720171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9686C4DA-A30D-B4BE-3900-5BB6948AB5CC}"/>
                </a:ext>
              </a:extLst>
            </p:cNvPr>
            <p:cNvCxnSpPr>
              <a:cxnSpLocks/>
            </p:cNvCxnSpPr>
            <p:nvPr/>
          </p:nvCxnSpPr>
          <p:spPr>
            <a:xfrm>
              <a:off x="7338990" y="2946516"/>
              <a:ext cx="387171" cy="617354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71A9315A-F6CB-00D1-BF81-3DD67ED07909}"/>
                </a:ext>
              </a:extLst>
            </p:cNvPr>
            <p:cNvCxnSpPr>
              <a:cxnSpLocks/>
              <a:endCxn id="1079" idx="0"/>
            </p:cNvCxnSpPr>
            <p:nvPr/>
          </p:nvCxnSpPr>
          <p:spPr>
            <a:xfrm flipH="1">
              <a:off x="6982109" y="3711306"/>
              <a:ext cx="176085" cy="705080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8" name="Isosceles Triangle 1077">
              <a:extLst>
                <a:ext uri="{FF2B5EF4-FFF2-40B4-BE49-F238E27FC236}">
                  <a16:creationId xmlns:a16="http://schemas.microsoft.com/office/drawing/2014/main" id="{D4111F16-CBBE-4CD0-A2F4-9967BB2104FA}"/>
                </a:ext>
              </a:extLst>
            </p:cNvPr>
            <p:cNvSpPr/>
            <p:nvPr/>
          </p:nvSpPr>
          <p:spPr>
            <a:xfrm rot="20743007">
              <a:off x="7647841" y="4331915"/>
              <a:ext cx="466749" cy="194284"/>
            </a:xfrm>
            <a:prstGeom prst="triangle">
              <a:avLst>
                <a:gd name="adj" fmla="val 24439"/>
              </a:avLst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Isosceles Triangle 1078">
              <a:extLst>
                <a:ext uri="{FF2B5EF4-FFF2-40B4-BE49-F238E27FC236}">
                  <a16:creationId xmlns:a16="http://schemas.microsoft.com/office/drawing/2014/main" id="{1E5E7729-6FF3-5DAF-0437-3042B2C2FB6A}"/>
                </a:ext>
              </a:extLst>
            </p:cNvPr>
            <p:cNvSpPr/>
            <p:nvPr/>
          </p:nvSpPr>
          <p:spPr>
            <a:xfrm rot="340065">
              <a:off x="6857863" y="4427694"/>
              <a:ext cx="466749" cy="194284"/>
            </a:xfrm>
            <a:prstGeom prst="triangle">
              <a:avLst>
                <a:gd name="adj" fmla="val 24439"/>
              </a:avLst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0" name="Straight Connector 1079">
              <a:extLst>
                <a:ext uri="{FF2B5EF4-FFF2-40B4-BE49-F238E27FC236}">
                  <a16:creationId xmlns:a16="http://schemas.microsoft.com/office/drawing/2014/main" id="{A46E9D71-1E25-F9F7-B115-DBA26B15301D}"/>
                </a:ext>
              </a:extLst>
            </p:cNvPr>
            <p:cNvCxnSpPr>
              <a:cxnSpLocks/>
            </p:cNvCxnSpPr>
            <p:nvPr/>
          </p:nvCxnSpPr>
          <p:spPr>
            <a:xfrm>
              <a:off x="7735754" y="3636974"/>
              <a:ext cx="11298" cy="734713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Straight Connector 1080">
              <a:extLst>
                <a:ext uri="{FF2B5EF4-FFF2-40B4-BE49-F238E27FC236}">
                  <a16:creationId xmlns:a16="http://schemas.microsoft.com/office/drawing/2014/main" id="{14A6AE4B-7D6B-D414-E072-FF2A5B74E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6193" y="1901271"/>
              <a:ext cx="55241" cy="1059365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2" name="Straight Connector 1081">
              <a:extLst>
                <a:ext uri="{FF2B5EF4-FFF2-40B4-BE49-F238E27FC236}">
                  <a16:creationId xmlns:a16="http://schemas.microsoft.com/office/drawing/2014/main" id="{7C892DB6-9CFA-4752-7BF1-52ED7AF57B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3994" y="3011567"/>
              <a:ext cx="166429" cy="678165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Connector 1082">
              <a:extLst>
                <a:ext uri="{FF2B5EF4-FFF2-40B4-BE49-F238E27FC236}">
                  <a16:creationId xmlns:a16="http://schemas.microsoft.com/office/drawing/2014/main" id="{6B81B557-0E49-B0B8-C3D3-035F9053D7AE}"/>
                </a:ext>
              </a:extLst>
            </p:cNvPr>
            <p:cNvCxnSpPr>
              <a:cxnSpLocks/>
            </p:cNvCxnSpPr>
            <p:nvPr/>
          </p:nvCxnSpPr>
          <p:spPr>
            <a:xfrm>
              <a:off x="8897459" y="3000121"/>
              <a:ext cx="292098" cy="662786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Straight Connector 1083">
              <a:extLst>
                <a:ext uri="{FF2B5EF4-FFF2-40B4-BE49-F238E27FC236}">
                  <a16:creationId xmlns:a16="http://schemas.microsoft.com/office/drawing/2014/main" id="{EAE340A6-87DF-B50A-1065-BA587B688FED}"/>
                </a:ext>
              </a:extLst>
            </p:cNvPr>
            <p:cNvCxnSpPr>
              <a:cxnSpLocks/>
              <a:endCxn id="1086" idx="0"/>
            </p:cNvCxnSpPr>
            <p:nvPr/>
          </p:nvCxnSpPr>
          <p:spPr>
            <a:xfrm flipH="1">
              <a:off x="8432494" y="3729507"/>
              <a:ext cx="247852" cy="619945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Isosceles Triangle 1084">
              <a:extLst>
                <a:ext uri="{FF2B5EF4-FFF2-40B4-BE49-F238E27FC236}">
                  <a16:creationId xmlns:a16="http://schemas.microsoft.com/office/drawing/2014/main" id="{42D85B14-B829-BDCF-45AA-16BF549CB5CF}"/>
                </a:ext>
              </a:extLst>
            </p:cNvPr>
            <p:cNvSpPr/>
            <p:nvPr/>
          </p:nvSpPr>
          <p:spPr>
            <a:xfrm rot="20281054">
              <a:off x="9384007" y="4330828"/>
              <a:ext cx="466749" cy="194284"/>
            </a:xfrm>
            <a:prstGeom prst="triangle">
              <a:avLst>
                <a:gd name="adj" fmla="val 24439"/>
              </a:avLst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Isosceles Triangle 1085">
              <a:extLst>
                <a:ext uri="{FF2B5EF4-FFF2-40B4-BE49-F238E27FC236}">
                  <a16:creationId xmlns:a16="http://schemas.microsoft.com/office/drawing/2014/main" id="{3D9C5B3C-1289-8EEF-A013-C6A006D6FDDE}"/>
                </a:ext>
              </a:extLst>
            </p:cNvPr>
            <p:cNvSpPr/>
            <p:nvPr/>
          </p:nvSpPr>
          <p:spPr>
            <a:xfrm rot="939396">
              <a:off x="8287783" y="4378045"/>
              <a:ext cx="466749" cy="194284"/>
            </a:xfrm>
            <a:prstGeom prst="triangle">
              <a:avLst>
                <a:gd name="adj" fmla="val 24439"/>
              </a:avLst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6AB6D324-3332-E17B-DECE-A67D8D12576A}"/>
                </a:ext>
              </a:extLst>
            </p:cNvPr>
            <p:cNvCxnSpPr>
              <a:cxnSpLocks/>
              <a:endCxn id="1085" idx="0"/>
            </p:cNvCxnSpPr>
            <p:nvPr/>
          </p:nvCxnSpPr>
          <p:spPr>
            <a:xfrm>
              <a:off x="9220197" y="3712269"/>
              <a:ext cx="250190" cy="670280"/>
            </a:xfrm>
            <a:prstGeom prst="line">
              <a:avLst/>
            </a:prstGeom>
            <a:grpFill/>
            <a:ln w="381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738ACDE-916B-489F-85E3-56C426016965}"/>
              </a:ext>
            </a:extLst>
          </p:cNvPr>
          <p:cNvSpPr/>
          <p:nvPr/>
        </p:nvSpPr>
        <p:spPr>
          <a:xfrm>
            <a:off x="0" y="5672138"/>
            <a:ext cx="12192000" cy="1185862"/>
          </a:xfrm>
          <a:prstGeom prst="rect">
            <a:avLst/>
          </a:prstGeom>
          <a:solidFill>
            <a:srgbClr val="99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72E21-8463-4F8A-BAEE-9D9DC5076C89}"/>
              </a:ext>
            </a:extLst>
          </p:cNvPr>
          <p:cNvSpPr/>
          <p:nvPr/>
        </p:nvSpPr>
        <p:spPr>
          <a:xfrm flipV="1">
            <a:off x="0" y="5672138"/>
            <a:ext cx="12192000" cy="45719"/>
          </a:xfrm>
          <a:prstGeom prst="rect">
            <a:avLst/>
          </a:prstGeom>
          <a:solidFill>
            <a:srgbClr val="D16901"/>
          </a:solidFill>
          <a:ln>
            <a:solidFill>
              <a:srgbClr val="D169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9900"/>
                </a:solidFill>
              </a:ln>
              <a:solidFill>
                <a:srgbClr val="FF9900"/>
              </a:solidFill>
              <a:effectLst>
                <a:glow rad="228600">
                  <a:srgbClr val="5B9BD5">
                    <a:satMod val="175000"/>
                    <a:alpha val="40000"/>
                  </a:srgbClr>
                </a:glow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2FE64-0A05-45A1-A07A-56B71460DEF9}"/>
              </a:ext>
            </a:extLst>
          </p:cNvPr>
          <p:cNvSpPr txBox="1"/>
          <p:nvPr/>
        </p:nvSpPr>
        <p:spPr>
          <a:xfrm>
            <a:off x="8736526" y="5880348"/>
            <a:ext cx="3339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University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Southern California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C16C4-5812-48F5-ACC6-A063AB5E32B9}"/>
              </a:ext>
            </a:extLst>
          </p:cNvPr>
          <p:cNvSpPr txBox="1"/>
          <p:nvPr/>
        </p:nvSpPr>
        <p:spPr>
          <a:xfrm>
            <a:off x="745513" y="1948847"/>
            <a:ext cx="10700952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Model-based Approaches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to Objective </a:t>
            </a:r>
            <a:r>
              <a:rPr lang="en-US" sz="3600" b="1" dirty="0">
                <a:solidFill>
                  <a:srgbClr val="000000"/>
                </a:solidFill>
                <a:latin typeface="Calibri" panose="020F0502020204030204"/>
                <a:cs typeface="Arial" panose="020B0604020202020204" pitchFamily="34" charset="0"/>
              </a:rPr>
              <a:t>I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nference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During </a:t>
            </a:r>
            <a:r>
              <a:rPr lang="en-US" sz="3600" b="1" dirty="0">
                <a:solidFill>
                  <a:srgbClr val="000000"/>
                </a:solidFill>
                <a:latin typeface="Calibri" panose="020F0502020204030204"/>
                <a:cs typeface="Arial" panose="020B0604020202020204" pitchFamily="34" charset="0"/>
              </a:rPr>
              <a:t>S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teady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-state and Adaptive </a:t>
            </a:r>
            <a:r>
              <a:rPr lang="en-US" sz="3600" b="1" dirty="0">
                <a:solidFill>
                  <a:srgbClr val="000000"/>
                </a:solidFill>
                <a:latin typeface="Calibri" panose="020F0502020204030204"/>
                <a:cs typeface="Arial" panose="020B0604020202020204" pitchFamily="34" charset="0"/>
              </a:rPr>
              <a:t>Locomotor Control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noProof="0" dirty="0">
                <a:solidFill>
                  <a:srgbClr val="000000"/>
                </a:solidFill>
                <a:latin typeface="Calibri" panose="020F0502020204030204"/>
                <a:cs typeface="Arial" panose="020B0604020202020204" pitchFamily="34" charset="0"/>
              </a:rPr>
              <a:t>Pouria Nozari</a:t>
            </a:r>
            <a:endParaRPr kumimoji="0" lang="en-US" sz="3200" i="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4074596" y="4452816"/>
            <a:ext cx="406749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latin typeface="Calibri" panose="020F0502020204030204"/>
              </a:rPr>
              <a:t>Ph.D. Dissertation Defense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uLnTx/>
              <a:uFillTx/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7D5AD-344E-4E6A-B986-60FEA434458E}"/>
              </a:ext>
            </a:extLst>
          </p:cNvPr>
          <p:cNvSpPr txBox="1"/>
          <p:nvPr/>
        </p:nvSpPr>
        <p:spPr>
          <a:xfrm>
            <a:off x="211798" y="5919318"/>
            <a:ext cx="4518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Viterbi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3849B-27DC-4FD7-9A22-92DDF4C93467}"/>
              </a:ext>
            </a:extLst>
          </p:cNvPr>
          <p:cNvSpPr txBox="1"/>
          <p:nvPr/>
        </p:nvSpPr>
        <p:spPr>
          <a:xfrm>
            <a:off x="898049" y="6289782"/>
            <a:ext cx="4518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School of Engineering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B72E21-8463-4F8A-BAEE-9D9DC5076C89}"/>
              </a:ext>
            </a:extLst>
          </p:cNvPr>
          <p:cNvSpPr/>
          <p:nvPr/>
        </p:nvSpPr>
        <p:spPr>
          <a:xfrm flipV="1">
            <a:off x="-2" y="5672138"/>
            <a:ext cx="12192001" cy="5289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srgbClr val="FF9900"/>
                </a:solidFill>
              </a:ln>
              <a:solidFill>
                <a:srgbClr val="FF9900"/>
              </a:solidFill>
              <a:effectLst>
                <a:glow rad="228600">
                  <a:srgbClr val="5B9BD5">
                    <a:satMod val="175000"/>
                    <a:alpha val="40000"/>
                  </a:srgbClr>
                </a:glow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5D69E3-3194-1DD8-4E24-DEB5A079708E}"/>
              </a:ext>
            </a:extLst>
          </p:cNvPr>
          <p:cNvCxnSpPr>
            <a:cxnSpLocks/>
          </p:cNvCxnSpPr>
          <p:nvPr/>
        </p:nvCxnSpPr>
        <p:spPr>
          <a:xfrm>
            <a:off x="1042860" y="583521"/>
            <a:ext cx="10130972" cy="0"/>
          </a:xfrm>
          <a:prstGeom prst="line">
            <a:avLst/>
          </a:prstGeom>
          <a:ln w="28575" cap="rnd">
            <a:solidFill>
              <a:srgbClr val="9A0000"/>
            </a:solidFill>
            <a:rou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BE736BD-75DF-A338-2BE4-46B9385692F2}"/>
              </a:ext>
            </a:extLst>
          </p:cNvPr>
          <p:cNvSpPr txBox="1"/>
          <p:nvPr/>
        </p:nvSpPr>
        <p:spPr>
          <a:xfrm>
            <a:off x="720008" y="62558"/>
            <a:ext cx="10751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3:00 PM			CHP Sullivan Center			June 7, 2023</a:t>
            </a:r>
          </a:p>
        </p:txBody>
      </p:sp>
      <p:pic>
        <p:nvPicPr>
          <p:cNvPr id="2052" name="Picture 4" descr="MECEP « USC NROTC">
            <a:extLst>
              <a:ext uri="{FF2B5EF4-FFF2-40B4-BE49-F238E27FC236}">
                <a16:creationId xmlns:a16="http://schemas.microsoft.com/office/drawing/2014/main" id="{B7CCDE05-6DA1-FB6A-028F-83D8E9195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208" y="5858068"/>
            <a:ext cx="861138" cy="8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572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49">
            <a:extLst>
              <a:ext uri="{FF2B5EF4-FFF2-40B4-BE49-F238E27FC236}">
                <a16:creationId xmlns:a16="http://schemas.microsoft.com/office/drawing/2014/main" id="{BFBFBAE8-4DFD-A075-B015-D3A8E700EA99}"/>
              </a:ext>
            </a:extLst>
          </p:cNvPr>
          <p:cNvSpPr/>
          <p:nvPr/>
        </p:nvSpPr>
        <p:spPr>
          <a:xfrm>
            <a:off x="3581591" y="4191438"/>
            <a:ext cx="5508631" cy="1932633"/>
          </a:xfrm>
          <a:custGeom>
            <a:avLst/>
            <a:gdLst>
              <a:gd name="connsiteX0" fmla="*/ 0 w 2375554"/>
              <a:gd name="connsiteY0" fmla="*/ 0 h 1311606"/>
              <a:gd name="connsiteX1" fmla="*/ 1027521 w 2375554"/>
              <a:gd name="connsiteY1" fmla="*/ 1300899 h 1311606"/>
              <a:gd name="connsiteX2" fmla="*/ 1725105 w 2375554"/>
              <a:gd name="connsiteY2" fmla="*/ 631596 h 1311606"/>
              <a:gd name="connsiteX3" fmla="*/ 2026763 w 2375554"/>
              <a:gd name="connsiteY3" fmla="*/ 876693 h 1311606"/>
              <a:gd name="connsiteX4" fmla="*/ 2375554 w 2375554"/>
              <a:gd name="connsiteY4" fmla="*/ 292231 h 1311606"/>
              <a:gd name="connsiteX0" fmla="*/ 0 w 2375554"/>
              <a:gd name="connsiteY0" fmla="*/ 0 h 884770"/>
              <a:gd name="connsiteX1" fmla="*/ 591632 w 2375554"/>
              <a:gd name="connsiteY1" fmla="*/ 611447 h 884770"/>
              <a:gd name="connsiteX2" fmla="*/ 1725105 w 2375554"/>
              <a:gd name="connsiteY2" fmla="*/ 631596 h 884770"/>
              <a:gd name="connsiteX3" fmla="*/ 2026763 w 2375554"/>
              <a:gd name="connsiteY3" fmla="*/ 876693 h 884770"/>
              <a:gd name="connsiteX4" fmla="*/ 2375554 w 2375554"/>
              <a:gd name="connsiteY4" fmla="*/ 292231 h 884770"/>
              <a:gd name="connsiteX0" fmla="*/ 0 w 2375554"/>
              <a:gd name="connsiteY0" fmla="*/ 0 h 1016197"/>
              <a:gd name="connsiteX1" fmla="*/ 774424 w 2375554"/>
              <a:gd name="connsiteY1" fmla="*/ 1000369 h 1016197"/>
              <a:gd name="connsiteX2" fmla="*/ 1725105 w 2375554"/>
              <a:gd name="connsiteY2" fmla="*/ 631596 h 1016197"/>
              <a:gd name="connsiteX3" fmla="*/ 2026763 w 2375554"/>
              <a:gd name="connsiteY3" fmla="*/ 876693 h 1016197"/>
              <a:gd name="connsiteX4" fmla="*/ 2375554 w 2375554"/>
              <a:gd name="connsiteY4" fmla="*/ 292231 h 1016197"/>
              <a:gd name="connsiteX0" fmla="*/ 0 w 2375554"/>
              <a:gd name="connsiteY0" fmla="*/ 0 h 1321939"/>
              <a:gd name="connsiteX1" fmla="*/ 774424 w 2375554"/>
              <a:gd name="connsiteY1" fmla="*/ 1000369 h 1321939"/>
              <a:gd name="connsiteX2" fmla="*/ 1725105 w 2375554"/>
              <a:gd name="connsiteY2" fmla="*/ 631596 h 1321939"/>
              <a:gd name="connsiteX3" fmla="*/ 2068946 w 2375554"/>
              <a:gd name="connsiteY3" fmla="*/ 1318649 h 1321939"/>
              <a:gd name="connsiteX4" fmla="*/ 2375554 w 2375554"/>
              <a:gd name="connsiteY4" fmla="*/ 292231 h 1321939"/>
              <a:gd name="connsiteX0" fmla="*/ 0 w 2375554"/>
              <a:gd name="connsiteY0" fmla="*/ 0 h 1322197"/>
              <a:gd name="connsiteX1" fmla="*/ 774424 w 2375554"/>
              <a:gd name="connsiteY1" fmla="*/ 1000369 h 1322197"/>
              <a:gd name="connsiteX2" fmla="*/ 1514191 w 2375554"/>
              <a:gd name="connsiteY2" fmla="*/ 684631 h 1322197"/>
              <a:gd name="connsiteX3" fmla="*/ 2068946 w 2375554"/>
              <a:gd name="connsiteY3" fmla="*/ 1318649 h 1322197"/>
              <a:gd name="connsiteX4" fmla="*/ 2375554 w 2375554"/>
              <a:gd name="connsiteY4" fmla="*/ 292231 h 1322197"/>
              <a:gd name="connsiteX0" fmla="*/ 0 w 2375554"/>
              <a:gd name="connsiteY0" fmla="*/ 0 h 1322137"/>
              <a:gd name="connsiteX1" fmla="*/ 591632 w 2375554"/>
              <a:gd name="connsiteY1" fmla="*/ 1071082 h 1322137"/>
              <a:gd name="connsiteX2" fmla="*/ 1514191 w 2375554"/>
              <a:gd name="connsiteY2" fmla="*/ 684631 h 1322137"/>
              <a:gd name="connsiteX3" fmla="*/ 2068946 w 2375554"/>
              <a:gd name="connsiteY3" fmla="*/ 1318649 h 1322137"/>
              <a:gd name="connsiteX4" fmla="*/ 2375554 w 2375554"/>
              <a:gd name="connsiteY4" fmla="*/ 292231 h 1322137"/>
              <a:gd name="connsiteX0" fmla="*/ 0 w 2249005"/>
              <a:gd name="connsiteY0" fmla="*/ 0 h 1251424"/>
              <a:gd name="connsiteX1" fmla="*/ 465083 w 2249005"/>
              <a:gd name="connsiteY1" fmla="*/ 1000369 h 1251424"/>
              <a:gd name="connsiteX2" fmla="*/ 1387642 w 2249005"/>
              <a:gd name="connsiteY2" fmla="*/ 613918 h 1251424"/>
              <a:gd name="connsiteX3" fmla="*/ 1942397 w 2249005"/>
              <a:gd name="connsiteY3" fmla="*/ 1247936 h 1251424"/>
              <a:gd name="connsiteX4" fmla="*/ 2249005 w 2249005"/>
              <a:gd name="connsiteY4" fmla="*/ 221518 h 1251424"/>
              <a:gd name="connsiteX0" fmla="*/ 0 w 2249005"/>
              <a:gd name="connsiteY0" fmla="*/ 0 h 1251579"/>
              <a:gd name="connsiteX1" fmla="*/ 591631 w 2249005"/>
              <a:gd name="connsiteY1" fmla="*/ 823587 h 1251579"/>
              <a:gd name="connsiteX2" fmla="*/ 1387642 w 2249005"/>
              <a:gd name="connsiteY2" fmla="*/ 613918 h 1251579"/>
              <a:gd name="connsiteX3" fmla="*/ 1942397 w 2249005"/>
              <a:gd name="connsiteY3" fmla="*/ 1247936 h 1251579"/>
              <a:gd name="connsiteX4" fmla="*/ 2249005 w 2249005"/>
              <a:gd name="connsiteY4" fmla="*/ 221518 h 1251579"/>
              <a:gd name="connsiteX0" fmla="*/ 0 w 2249005"/>
              <a:gd name="connsiteY0" fmla="*/ 0 h 1339601"/>
              <a:gd name="connsiteX1" fmla="*/ 591631 w 2249005"/>
              <a:gd name="connsiteY1" fmla="*/ 823587 h 1339601"/>
              <a:gd name="connsiteX2" fmla="*/ 1387642 w 2249005"/>
              <a:gd name="connsiteY2" fmla="*/ 613918 h 1339601"/>
              <a:gd name="connsiteX3" fmla="*/ 1843970 w 2249005"/>
              <a:gd name="connsiteY3" fmla="*/ 1336327 h 1339601"/>
              <a:gd name="connsiteX4" fmla="*/ 2249005 w 2249005"/>
              <a:gd name="connsiteY4" fmla="*/ 221518 h 1339601"/>
              <a:gd name="connsiteX0" fmla="*/ 0 w 2249005"/>
              <a:gd name="connsiteY0" fmla="*/ 0 h 1339857"/>
              <a:gd name="connsiteX1" fmla="*/ 591631 w 2249005"/>
              <a:gd name="connsiteY1" fmla="*/ 823587 h 1339857"/>
              <a:gd name="connsiteX2" fmla="*/ 1218911 w 2249005"/>
              <a:gd name="connsiteY2" fmla="*/ 666953 h 1339857"/>
              <a:gd name="connsiteX3" fmla="*/ 1843970 w 2249005"/>
              <a:gd name="connsiteY3" fmla="*/ 1336327 h 1339857"/>
              <a:gd name="connsiteX4" fmla="*/ 2249005 w 2249005"/>
              <a:gd name="connsiteY4" fmla="*/ 221518 h 1339857"/>
              <a:gd name="connsiteX0" fmla="*/ 0 w 2249005"/>
              <a:gd name="connsiteY0" fmla="*/ 0 h 1339785"/>
              <a:gd name="connsiteX1" fmla="*/ 591631 w 2249005"/>
              <a:gd name="connsiteY1" fmla="*/ 911978 h 1339785"/>
              <a:gd name="connsiteX2" fmla="*/ 1218911 w 2249005"/>
              <a:gd name="connsiteY2" fmla="*/ 666953 h 1339785"/>
              <a:gd name="connsiteX3" fmla="*/ 1843970 w 2249005"/>
              <a:gd name="connsiteY3" fmla="*/ 1336327 h 1339785"/>
              <a:gd name="connsiteX4" fmla="*/ 2249005 w 2249005"/>
              <a:gd name="connsiteY4" fmla="*/ 221518 h 1339785"/>
              <a:gd name="connsiteX0" fmla="*/ 0 w 2305249"/>
              <a:gd name="connsiteY0" fmla="*/ 0 h 1252541"/>
              <a:gd name="connsiteX1" fmla="*/ 647875 w 2305249"/>
              <a:gd name="connsiteY1" fmla="*/ 824735 h 1252541"/>
              <a:gd name="connsiteX2" fmla="*/ 1275155 w 2305249"/>
              <a:gd name="connsiteY2" fmla="*/ 579710 h 1252541"/>
              <a:gd name="connsiteX3" fmla="*/ 1900214 w 2305249"/>
              <a:gd name="connsiteY3" fmla="*/ 1249084 h 1252541"/>
              <a:gd name="connsiteX4" fmla="*/ 2305249 w 2305249"/>
              <a:gd name="connsiteY4" fmla="*/ 134275 h 1252541"/>
              <a:gd name="connsiteX0" fmla="*/ 0 w 2305249"/>
              <a:gd name="connsiteY0" fmla="*/ 0 h 1252541"/>
              <a:gd name="connsiteX1" fmla="*/ 647875 w 2305249"/>
              <a:gd name="connsiteY1" fmla="*/ 824735 h 1252541"/>
              <a:gd name="connsiteX2" fmla="*/ 1275155 w 2305249"/>
              <a:gd name="connsiteY2" fmla="*/ 579710 h 1252541"/>
              <a:gd name="connsiteX3" fmla="*/ 1900214 w 2305249"/>
              <a:gd name="connsiteY3" fmla="*/ 1249084 h 1252541"/>
              <a:gd name="connsiteX4" fmla="*/ 2305249 w 2305249"/>
              <a:gd name="connsiteY4" fmla="*/ 134275 h 1252541"/>
              <a:gd name="connsiteX0" fmla="*/ 0 w 2305249"/>
              <a:gd name="connsiteY0" fmla="*/ 0 h 1209111"/>
              <a:gd name="connsiteX1" fmla="*/ 647875 w 2305249"/>
              <a:gd name="connsiteY1" fmla="*/ 824735 h 1209111"/>
              <a:gd name="connsiteX2" fmla="*/ 1275155 w 2305249"/>
              <a:gd name="connsiteY2" fmla="*/ 579710 h 1209111"/>
              <a:gd name="connsiteX3" fmla="*/ 1829909 w 2305249"/>
              <a:gd name="connsiteY3" fmla="*/ 1205463 h 1209111"/>
              <a:gd name="connsiteX4" fmla="*/ 2305249 w 2305249"/>
              <a:gd name="connsiteY4" fmla="*/ 134275 h 1209111"/>
              <a:gd name="connsiteX0" fmla="*/ 0 w 2305249"/>
              <a:gd name="connsiteY0" fmla="*/ 0 h 1209111"/>
              <a:gd name="connsiteX1" fmla="*/ 647875 w 2305249"/>
              <a:gd name="connsiteY1" fmla="*/ 824735 h 1209111"/>
              <a:gd name="connsiteX2" fmla="*/ 1275155 w 2305249"/>
              <a:gd name="connsiteY2" fmla="*/ 579710 h 1209111"/>
              <a:gd name="connsiteX3" fmla="*/ 1829909 w 2305249"/>
              <a:gd name="connsiteY3" fmla="*/ 1205463 h 1209111"/>
              <a:gd name="connsiteX4" fmla="*/ 2305249 w 2305249"/>
              <a:gd name="connsiteY4" fmla="*/ 134275 h 1209111"/>
              <a:gd name="connsiteX0" fmla="*/ 0 w 2305249"/>
              <a:gd name="connsiteY0" fmla="*/ 0 h 1205463"/>
              <a:gd name="connsiteX1" fmla="*/ 647875 w 2305249"/>
              <a:gd name="connsiteY1" fmla="*/ 824735 h 1205463"/>
              <a:gd name="connsiteX2" fmla="*/ 1275155 w 2305249"/>
              <a:gd name="connsiteY2" fmla="*/ 579710 h 1205463"/>
              <a:gd name="connsiteX3" fmla="*/ 1829909 w 2305249"/>
              <a:gd name="connsiteY3" fmla="*/ 1205463 h 1205463"/>
              <a:gd name="connsiteX4" fmla="*/ 2305249 w 2305249"/>
              <a:gd name="connsiteY4" fmla="*/ 134275 h 1205463"/>
              <a:gd name="connsiteX0" fmla="*/ 0 w 2305249"/>
              <a:gd name="connsiteY0" fmla="*/ 0 h 1307247"/>
              <a:gd name="connsiteX1" fmla="*/ 647875 w 2305249"/>
              <a:gd name="connsiteY1" fmla="*/ 824735 h 1307247"/>
              <a:gd name="connsiteX2" fmla="*/ 1275155 w 2305249"/>
              <a:gd name="connsiteY2" fmla="*/ 579710 h 1307247"/>
              <a:gd name="connsiteX3" fmla="*/ 1872092 w 2305249"/>
              <a:gd name="connsiteY3" fmla="*/ 1307247 h 1307247"/>
              <a:gd name="connsiteX4" fmla="*/ 2305249 w 2305249"/>
              <a:gd name="connsiteY4" fmla="*/ 134275 h 1307247"/>
              <a:gd name="connsiteX0" fmla="*/ 0 w 2206822"/>
              <a:gd name="connsiteY0" fmla="*/ 54752 h 1172972"/>
              <a:gd name="connsiteX1" fmla="*/ 549448 w 2206822"/>
              <a:gd name="connsiteY1" fmla="*/ 690460 h 1172972"/>
              <a:gd name="connsiteX2" fmla="*/ 1176728 w 2206822"/>
              <a:gd name="connsiteY2" fmla="*/ 445435 h 1172972"/>
              <a:gd name="connsiteX3" fmla="*/ 1773665 w 2206822"/>
              <a:gd name="connsiteY3" fmla="*/ 1172972 h 1172972"/>
              <a:gd name="connsiteX4" fmla="*/ 2206822 w 2206822"/>
              <a:gd name="connsiteY4" fmla="*/ 0 h 1172972"/>
              <a:gd name="connsiteX0" fmla="*/ 0 w 2115006"/>
              <a:gd name="connsiteY0" fmla="*/ 88355 h 1172972"/>
              <a:gd name="connsiteX1" fmla="*/ 457632 w 2115006"/>
              <a:gd name="connsiteY1" fmla="*/ 690460 h 1172972"/>
              <a:gd name="connsiteX2" fmla="*/ 1084912 w 2115006"/>
              <a:gd name="connsiteY2" fmla="*/ 445435 h 1172972"/>
              <a:gd name="connsiteX3" fmla="*/ 1681849 w 2115006"/>
              <a:gd name="connsiteY3" fmla="*/ 1172972 h 1172972"/>
              <a:gd name="connsiteX4" fmla="*/ 2115006 w 2115006"/>
              <a:gd name="connsiteY4" fmla="*/ 0 h 1172972"/>
              <a:gd name="connsiteX0" fmla="*/ 0 w 2115006"/>
              <a:gd name="connsiteY0" fmla="*/ 88355 h 1172972"/>
              <a:gd name="connsiteX1" fmla="*/ 488237 w 2115006"/>
              <a:gd name="connsiteY1" fmla="*/ 808072 h 1172972"/>
              <a:gd name="connsiteX2" fmla="*/ 1084912 w 2115006"/>
              <a:gd name="connsiteY2" fmla="*/ 445435 h 1172972"/>
              <a:gd name="connsiteX3" fmla="*/ 1681849 w 2115006"/>
              <a:gd name="connsiteY3" fmla="*/ 1172972 h 1172972"/>
              <a:gd name="connsiteX4" fmla="*/ 2115006 w 2115006"/>
              <a:gd name="connsiteY4" fmla="*/ 0 h 1172972"/>
              <a:gd name="connsiteX0" fmla="*/ 0 w 2115006"/>
              <a:gd name="connsiteY0" fmla="*/ 88355 h 1163039"/>
              <a:gd name="connsiteX1" fmla="*/ 488237 w 2115006"/>
              <a:gd name="connsiteY1" fmla="*/ 808072 h 1163039"/>
              <a:gd name="connsiteX2" fmla="*/ 1084912 w 2115006"/>
              <a:gd name="connsiteY2" fmla="*/ 445435 h 1163039"/>
              <a:gd name="connsiteX3" fmla="*/ 1684667 w 2115006"/>
              <a:gd name="connsiteY3" fmla="*/ 1163039 h 1163039"/>
              <a:gd name="connsiteX4" fmla="*/ 2115006 w 2115006"/>
              <a:gd name="connsiteY4" fmla="*/ 0 h 1163039"/>
              <a:gd name="connsiteX0" fmla="*/ 0 w 2115006"/>
              <a:gd name="connsiteY0" fmla="*/ 88355 h 1163039"/>
              <a:gd name="connsiteX1" fmla="*/ 488237 w 2115006"/>
              <a:gd name="connsiteY1" fmla="*/ 808072 h 1163039"/>
              <a:gd name="connsiteX2" fmla="*/ 1084912 w 2115006"/>
              <a:gd name="connsiteY2" fmla="*/ 445435 h 1163039"/>
              <a:gd name="connsiteX3" fmla="*/ 1684667 w 2115006"/>
              <a:gd name="connsiteY3" fmla="*/ 1163039 h 1163039"/>
              <a:gd name="connsiteX4" fmla="*/ 2115006 w 2115006"/>
              <a:gd name="connsiteY4" fmla="*/ 0 h 1163039"/>
              <a:gd name="connsiteX0" fmla="*/ 0 w 2115006"/>
              <a:gd name="connsiteY0" fmla="*/ 88355 h 1163039"/>
              <a:gd name="connsiteX1" fmla="*/ 488237 w 2115006"/>
              <a:gd name="connsiteY1" fmla="*/ 808072 h 1163039"/>
              <a:gd name="connsiteX2" fmla="*/ 1084912 w 2115006"/>
              <a:gd name="connsiteY2" fmla="*/ 445435 h 1163039"/>
              <a:gd name="connsiteX3" fmla="*/ 1684667 w 2115006"/>
              <a:gd name="connsiteY3" fmla="*/ 1163039 h 1163039"/>
              <a:gd name="connsiteX4" fmla="*/ 2115006 w 2115006"/>
              <a:gd name="connsiteY4" fmla="*/ 0 h 1163039"/>
              <a:gd name="connsiteX0" fmla="*/ 0 w 2154460"/>
              <a:gd name="connsiteY0" fmla="*/ 217489 h 1292173"/>
              <a:gd name="connsiteX1" fmla="*/ 488237 w 2154460"/>
              <a:gd name="connsiteY1" fmla="*/ 937206 h 1292173"/>
              <a:gd name="connsiteX2" fmla="*/ 1084912 w 2154460"/>
              <a:gd name="connsiteY2" fmla="*/ 574569 h 1292173"/>
              <a:gd name="connsiteX3" fmla="*/ 1684667 w 2154460"/>
              <a:gd name="connsiteY3" fmla="*/ 1292173 h 1292173"/>
              <a:gd name="connsiteX4" fmla="*/ 2154460 w 2154460"/>
              <a:gd name="connsiteY4" fmla="*/ 0 h 1292173"/>
              <a:gd name="connsiteX0" fmla="*/ 0 w 2154460"/>
              <a:gd name="connsiteY0" fmla="*/ 217489 h 1292173"/>
              <a:gd name="connsiteX1" fmla="*/ 488237 w 2154460"/>
              <a:gd name="connsiteY1" fmla="*/ 937206 h 1292173"/>
              <a:gd name="connsiteX2" fmla="*/ 1084912 w 2154460"/>
              <a:gd name="connsiteY2" fmla="*/ 574569 h 1292173"/>
              <a:gd name="connsiteX3" fmla="*/ 1684667 w 2154460"/>
              <a:gd name="connsiteY3" fmla="*/ 1292173 h 1292173"/>
              <a:gd name="connsiteX4" fmla="*/ 2154460 w 2154460"/>
              <a:gd name="connsiteY4" fmla="*/ 0 h 1292173"/>
              <a:gd name="connsiteX0" fmla="*/ 0 w 2320731"/>
              <a:gd name="connsiteY0" fmla="*/ 303578 h 1378262"/>
              <a:gd name="connsiteX1" fmla="*/ 488237 w 2320731"/>
              <a:gd name="connsiteY1" fmla="*/ 1023295 h 1378262"/>
              <a:gd name="connsiteX2" fmla="*/ 1084912 w 2320731"/>
              <a:gd name="connsiteY2" fmla="*/ 660658 h 1378262"/>
              <a:gd name="connsiteX3" fmla="*/ 1684667 w 2320731"/>
              <a:gd name="connsiteY3" fmla="*/ 1378262 h 1378262"/>
              <a:gd name="connsiteX4" fmla="*/ 2320731 w 2320731"/>
              <a:gd name="connsiteY4" fmla="*/ 0 h 1378262"/>
              <a:gd name="connsiteX0" fmla="*/ 0 w 2264368"/>
              <a:gd name="connsiteY0" fmla="*/ 277089 h 1351773"/>
              <a:gd name="connsiteX1" fmla="*/ 488237 w 2264368"/>
              <a:gd name="connsiteY1" fmla="*/ 996806 h 1351773"/>
              <a:gd name="connsiteX2" fmla="*/ 1084912 w 2264368"/>
              <a:gd name="connsiteY2" fmla="*/ 634169 h 1351773"/>
              <a:gd name="connsiteX3" fmla="*/ 1684667 w 2264368"/>
              <a:gd name="connsiteY3" fmla="*/ 1351773 h 1351773"/>
              <a:gd name="connsiteX4" fmla="*/ 2264368 w 2264368"/>
              <a:gd name="connsiteY4" fmla="*/ 0 h 1351773"/>
              <a:gd name="connsiteX0" fmla="*/ 0 w 2264368"/>
              <a:gd name="connsiteY0" fmla="*/ 277089 h 1351773"/>
              <a:gd name="connsiteX1" fmla="*/ 502328 w 2264368"/>
              <a:gd name="connsiteY1" fmla="*/ 1066340 h 1351773"/>
              <a:gd name="connsiteX2" fmla="*/ 1084912 w 2264368"/>
              <a:gd name="connsiteY2" fmla="*/ 634169 h 1351773"/>
              <a:gd name="connsiteX3" fmla="*/ 1684667 w 2264368"/>
              <a:gd name="connsiteY3" fmla="*/ 1351773 h 1351773"/>
              <a:gd name="connsiteX4" fmla="*/ 2264368 w 2264368"/>
              <a:gd name="connsiteY4" fmla="*/ 0 h 1351773"/>
              <a:gd name="connsiteX0" fmla="*/ 0 w 2264368"/>
              <a:gd name="connsiteY0" fmla="*/ 277089 h 1351773"/>
              <a:gd name="connsiteX1" fmla="*/ 502328 w 2264368"/>
              <a:gd name="connsiteY1" fmla="*/ 1066340 h 1351773"/>
              <a:gd name="connsiteX2" fmla="*/ 1084912 w 2264368"/>
              <a:gd name="connsiteY2" fmla="*/ 634169 h 1351773"/>
              <a:gd name="connsiteX3" fmla="*/ 1684667 w 2264368"/>
              <a:gd name="connsiteY3" fmla="*/ 1351773 h 1351773"/>
              <a:gd name="connsiteX4" fmla="*/ 2264368 w 2264368"/>
              <a:gd name="connsiteY4" fmla="*/ 0 h 1351773"/>
              <a:gd name="connsiteX0" fmla="*/ 0 w 2236426"/>
              <a:gd name="connsiteY0" fmla="*/ 0 h 1074684"/>
              <a:gd name="connsiteX1" fmla="*/ 502328 w 2236426"/>
              <a:gd name="connsiteY1" fmla="*/ 789251 h 1074684"/>
              <a:gd name="connsiteX2" fmla="*/ 1084912 w 2236426"/>
              <a:gd name="connsiteY2" fmla="*/ 357080 h 1074684"/>
              <a:gd name="connsiteX3" fmla="*/ 1684667 w 2236426"/>
              <a:gd name="connsiteY3" fmla="*/ 1074684 h 1074684"/>
              <a:gd name="connsiteX4" fmla="*/ 2236426 w 2236426"/>
              <a:gd name="connsiteY4" fmla="*/ 50958 h 107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6426" h="1074684">
                <a:moveTo>
                  <a:pt x="0" y="0"/>
                </a:moveTo>
                <a:cubicBezTo>
                  <a:pt x="243453" y="539654"/>
                  <a:pt x="321509" y="729738"/>
                  <a:pt x="502328" y="789251"/>
                </a:cubicBezTo>
                <a:cubicBezTo>
                  <a:pt x="683147" y="848764"/>
                  <a:pt x="887856" y="309508"/>
                  <a:pt x="1084912" y="357080"/>
                </a:cubicBezTo>
                <a:cubicBezTo>
                  <a:pt x="1281968" y="404652"/>
                  <a:pt x="1325534" y="1069195"/>
                  <a:pt x="1684667" y="1074684"/>
                </a:cubicBezTo>
                <a:cubicBezTo>
                  <a:pt x="2285863" y="1034102"/>
                  <a:pt x="2028285" y="253142"/>
                  <a:pt x="2236426" y="50958"/>
                </a:cubicBezTo>
              </a:path>
            </a:pathLst>
          </a:cu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E56A15-0169-45BA-A7A8-4B12F6F7F7F8}"/>
              </a:ext>
            </a:extLst>
          </p:cNvPr>
          <p:cNvSpPr txBox="1"/>
          <p:nvPr/>
        </p:nvSpPr>
        <p:spPr>
          <a:xfrm>
            <a:off x="1119705" y="6520181"/>
            <a:ext cx="10426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+mj-lt"/>
              </a:rPr>
              <a:t>[1] Loeb, </a:t>
            </a:r>
            <a:r>
              <a:rPr lang="en-US" sz="1200" i="1" dirty="0" err="1">
                <a:solidFill>
                  <a:srgbClr val="000000"/>
                </a:solidFill>
                <a:latin typeface="+mj-lt"/>
              </a:rPr>
              <a:t>Biol</a:t>
            </a:r>
            <a:r>
              <a:rPr lang="en-US" sz="1200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+mj-lt"/>
              </a:rPr>
              <a:t>Cybern</a:t>
            </a:r>
            <a:r>
              <a:rPr lang="en-US" sz="1200" dirty="0">
                <a:solidFill>
                  <a:srgbClr val="000000"/>
                </a:solidFill>
                <a:latin typeface="+mj-lt"/>
              </a:rPr>
              <a:t>,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557" y="800844"/>
            <a:ext cx="11246031" cy="2537664"/>
          </a:xfrm>
        </p:spPr>
        <p:txBody>
          <a:bodyPr>
            <a:noAutofit/>
          </a:bodyPr>
          <a:lstStyle/>
          <a:p>
            <a:pPr marL="274320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Challenges associated with optimization in biology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rgbClr val="000000"/>
                </a:solidFill>
                <a:cs typeface="Arial"/>
              </a:rPr>
              <a:t>Requires an accurate representation of the </a:t>
            </a:r>
            <a:r>
              <a:rPr lang="en-US" sz="2000" b="1" dirty="0">
                <a:solidFill>
                  <a:srgbClr val="000000"/>
                </a:solidFill>
                <a:cs typeface="Arial"/>
              </a:rPr>
              <a:t>cost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rgbClr val="000000"/>
                </a:solidFill>
                <a:cs typeface="Arial"/>
              </a:rPr>
              <a:t>May require a high </a:t>
            </a:r>
            <a:r>
              <a:rPr lang="en-US" sz="2000" b="1" dirty="0">
                <a:solidFill>
                  <a:srgbClr val="000000"/>
                </a:solidFill>
                <a:cs typeface="Arial"/>
              </a:rPr>
              <a:t>cognitive</a:t>
            </a:r>
            <a:r>
              <a:rPr lang="en-US" sz="2000" dirty="0">
                <a:solidFill>
                  <a:srgbClr val="000000"/>
                </a:solidFill>
                <a:cs typeface="Arial"/>
              </a:rPr>
              <a:t> load and exploration time</a:t>
            </a: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000" dirty="0"/>
              <a:t>A range of strategies may be selected that are suboptimal but </a:t>
            </a:r>
            <a:r>
              <a:rPr lang="en-US" sz="2000" b="1" dirty="0"/>
              <a:t>good</a:t>
            </a:r>
            <a:endParaRPr lang="en-US" sz="2000" dirty="0">
              <a:solidFill>
                <a:srgbClr val="000000"/>
              </a:solidFill>
              <a:cs typeface="Arial"/>
            </a:endParaRPr>
          </a:p>
          <a:p>
            <a:pPr lvl="2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May explain behavioral </a:t>
            </a:r>
            <a:r>
              <a:rPr lang="en-US" sz="1600" b="1" dirty="0">
                <a:solidFill>
                  <a:srgbClr val="000000"/>
                </a:solidFill>
                <a:cs typeface="Arial"/>
              </a:rPr>
              <a:t>variability</a:t>
            </a:r>
            <a:endParaRPr lang="en-US" sz="2400" dirty="0">
              <a:solidFill>
                <a:srgbClr val="000000"/>
              </a:solidFill>
              <a:cs typeface="Arial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endParaRPr lang="en-US" sz="200" dirty="0">
              <a:solidFill>
                <a:srgbClr val="000000"/>
              </a:solidFill>
              <a:cs typeface="Arial"/>
            </a:endParaRPr>
          </a:p>
          <a:p>
            <a:pPr>
              <a:lnSpc>
                <a:spcPct val="150000"/>
              </a:lnSpc>
              <a:spcBef>
                <a:spcPct val="0"/>
              </a:spcBef>
              <a:defRPr/>
            </a:pPr>
            <a:r>
              <a:rPr lang="en-US" sz="2400" b="1" dirty="0">
                <a:solidFill>
                  <a:srgbClr val="000000"/>
                </a:solidFill>
                <a:cs typeface="Arial"/>
              </a:rPr>
              <a:t>Good-enough Control</a:t>
            </a:r>
            <a:r>
              <a:rPr lang="en-US" sz="2400" baseline="30000" dirty="0">
                <a:solidFill>
                  <a:srgbClr val="000000"/>
                </a:solidFill>
                <a:cs typeface="Arial"/>
              </a:rPr>
              <a:t>1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vs optimality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0DF8B-B795-6E89-6565-70F4452F3A90}"/>
              </a:ext>
            </a:extLst>
          </p:cNvPr>
          <p:cNvSpPr txBox="1"/>
          <p:nvPr/>
        </p:nvSpPr>
        <p:spPr>
          <a:xfrm>
            <a:off x="503594" y="119732"/>
            <a:ext cx="11083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Limitation to Optimality: </a:t>
            </a:r>
            <a:r>
              <a:rPr lang="en-US" sz="3200" b="1" i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Optimality</a:t>
            </a: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 is not guaranteed nor required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562CC3-5AFE-EE95-A6EE-2B0FB4C5E12B}"/>
              </a:ext>
            </a:extLst>
          </p:cNvPr>
          <p:cNvCxnSpPr>
            <a:cxnSpLocks/>
          </p:cNvCxnSpPr>
          <p:nvPr/>
        </p:nvCxnSpPr>
        <p:spPr>
          <a:xfrm>
            <a:off x="3144361" y="3693141"/>
            <a:ext cx="0" cy="268947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93E3C0-B278-F44E-7C4E-AABB10BF5185}"/>
              </a:ext>
            </a:extLst>
          </p:cNvPr>
          <p:cNvCxnSpPr>
            <a:cxnSpLocks/>
          </p:cNvCxnSpPr>
          <p:nvPr/>
        </p:nvCxnSpPr>
        <p:spPr>
          <a:xfrm>
            <a:off x="3159060" y="6420214"/>
            <a:ext cx="6243721" cy="318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773033-2570-BE14-8BDD-60DF29814533}"/>
              </a:ext>
            </a:extLst>
          </p:cNvPr>
          <p:cNvSpPr txBox="1"/>
          <p:nvPr/>
        </p:nvSpPr>
        <p:spPr>
          <a:xfrm>
            <a:off x="2422616" y="3433635"/>
            <a:ext cx="7648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8BBB03-4F34-B2D0-ABDC-2C495D93640C}"/>
              </a:ext>
            </a:extLst>
          </p:cNvPr>
          <p:cNvSpPr txBox="1"/>
          <p:nvPr/>
        </p:nvSpPr>
        <p:spPr>
          <a:xfrm>
            <a:off x="3399527" y="6419724"/>
            <a:ext cx="59415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Control Variable, e.g., stride time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2C8D82-F8F7-E14C-2A79-7228B225057F}"/>
              </a:ext>
            </a:extLst>
          </p:cNvPr>
          <p:cNvCxnSpPr>
            <a:cxnSpLocks/>
          </p:cNvCxnSpPr>
          <p:nvPr/>
        </p:nvCxnSpPr>
        <p:spPr>
          <a:xfrm flipV="1">
            <a:off x="7893027" y="5715007"/>
            <a:ext cx="1302230" cy="39756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85BD43F-AB7D-BD3C-152C-7734C701B863}"/>
              </a:ext>
            </a:extLst>
          </p:cNvPr>
          <p:cNvSpPr>
            <a:spLocks noChangeAspect="1"/>
          </p:cNvSpPr>
          <p:nvPr/>
        </p:nvSpPr>
        <p:spPr>
          <a:xfrm>
            <a:off x="3605828" y="4285469"/>
            <a:ext cx="201930" cy="1907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505E967-CECC-54B5-CFD0-491ABBC20507}"/>
              </a:ext>
            </a:extLst>
          </p:cNvPr>
          <p:cNvSpPr>
            <a:spLocks noChangeAspect="1"/>
          </p:cNvSpPr>
          <p:nvPr/>
        </p:nvSpPr>
        <p:spPr>
          <a:xfrm>
            <a:off x="3767711" y="4527487"/>
            <a:ext cx="201930" cy="1907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06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E46A837-36FA-1A4D-E9E4-0107AE494F0C}"/>
              </a:ext>
            </a:extLst>
          </p:cNvPr>
          <p:cNvSpPr>
            <a:spLocks noChangeAspect="1"/>
          </p:cNvSpPr>
          <p:nvPr/>
        </p:nvSpPr>
        <p:spPr>
          <a:xfrm>
            <a:off x="5843571" y="4819309"/>
            <a:ext cx="201930" cy="19077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2ECE1E9-0B94-305F-BA6F-1306FA903BDB}"/>
              </a:ext>
            </a:extLst>
          </p:cNvPr>
          <p:cNvSpPr>
            <a:spLocks noChangeAspect="1"/>
          </p:cNvSpPr>
          <p:nvPr/>
        </p:nvSpPr>
        <p:spPr>
          <a:xfrm>
            <a:off x="4057576" y="4990279"/>
            <a:ext cx="201930" cy="190775"/>
          </a:xfrm>
          <a:prstGeom prst="ellipse">
            <a:avLst/>
          </a:prstGeom>
          <a:solidFill>
            <a:srgbClr val="9B9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94DA2C-A399-75AE-8A5C-2220DC364394}"/>
              </a:ext>
            </a:extLst>
          </p:cNvPr>
          <p:cNvSpPr>
            <a:spLocks noChangeAspect="1"/>
          </p:cNvSpPr>
          <p:nvPr/>
        </p:nvSpPr>
        <p:spPr>
          <a:xfrm>
            <a:off x="4230476" y="5209272"/>
            <a:ext cx="201930" cy="190775"/>
          </a:xfrm>
          <a:prstGeom prst="ellipse">
            <a:avLst/>
          </a:prstGeom>
          <a:solidFill>
            <a:srgbClr val="9494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B7EDFB-659A-37F8-5A5D-355123A17EAA}"/>
              </a:ext>
            </a:extLst>
          </p:cNvPr>
          <p:cNvSpPr>
            <a:spLocks noChangeAspect="1"/>
          </p:cNvSpPr>
          <p:nvPr/>
        </p:nvSpPr>
        <p:spPr>
          <a:xfrm>
            <a:off x="4414655" y="5372622"/>
            <a:ext cx="201930" cy="190775"/>
          </a:xfrm>
          <a:prstGeom prst="ellipse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2828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EE038F4-2EF4-2DC5-5CC0-AD27C7603336}"/>
              </a:ext>
            </a:extLst>
          </p:cNvPr>
          <p:cNvSpPr>
            <a:spLocks noChangeAspect="1"/>
          </p:cNvSpPr>
          <p:nvPr/>
        </p:nvSpPr>
        <p:spPr>
          <a:xfrm>
            <a:off x="5135423" y="5403995"/>
            <a:ext cx="201930" cy="19077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4E4E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92FC676-44C1-DA11-1DF7-026AB4EA2A4D}"/>
              </a:ext>
            </a:extLst>
          </p:cNvPr>
          <p:cNvSpPr>
            <a:spLocks noChangeAspect="1"/>
          </p:cNvSpPr>
          <p:nvPr/>
        </p:nvSpPr>
        <p:spPr>
          <a:xfrm>
            <a:off x="6845798" y="5551794"/>
            <a:ext cx="201930" cy="190775"/>
          </a:xfrm>
          <a:prstGeom prst="ellipse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3919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97E1200-CFE1-986E-BC37-C6B8938809A9}"/>
              </a:ext>
            </a:extLst>
          </p:cNvPr>
          <p:cNvSpPr>
            <a:spLocks noChangeAspect="1"/>
          </p:cNvSpPr>
          <p:nvPr/>
        </p:nvSpPr>
        <p:spPr>
          <a:xfrm>
            <a:off x="8529880" y="5586362"/>
            <a:ext cx="201930" cy="190775"/>
          </a:xfrm>
          <a:prstGeom prst="ellipse">
            <a:avLst/>
          </a:prstGeom>
          <a:solidFill>
            <a:srgbClr val="646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B80ABD-9071-586D-8406-1B51ECEDD5B9}"/>
              </a:ext>
            </a:extLst>
          </p:cNvPr>
          <p:cNvSpPr>
            <a:spLocks noChangeAspect="1"/>
          </p:cNvSpPr>
          <p:nvPr/>
        </p:nvSpPr>
        <p:spPr>
          <a:xfrm>
            <a:off x="8317360" y="5848707"/>
            <a:ext cx="196507" cy="184905"/>
          </a:xfrm>
          <a:prstGeom prst="ellipse">
            <a:avLst/>
          </a:prstGeom>
          <a:solidFill>
            <a:srgbClr val="474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9D7A06-6BAF-4340-F0AF-0904A879F492}"/>
              </a:ext>
            </a:extLst>
          </p:cNvPr>
          <p:cNvSpPr>
            <a:spLocks noChangeAspect="1"/>
          </p:cNvSpPr>
          <p:nvPr/>
        </p:nvSpPr>
        <p:spPr>
          <a:xfrm>
            <a:off x="7073003" y="5825726"/>
            <a:ext cx="196507" cy="184905"/>
          </a:xfrm>
          <a:prstGeom prst="ellipse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CAC545C-1A9A-89EA-2E7A-E82080AE039F}"/>
              </a:ext>
            </a:extLst>
          </p:cNvPr>
          <p:cNvCxnSpPr>
            <a:cxnSpLocks/>
          </p:cNvCxnSpPr>
          <p:nvPr/>
        </p:nvCxnSpPr>
        <p:spPr>
          <a:xfrm flipH="1">
            <a:off x="8098150" y="6093806"/>
            <a:ext cx="1085308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Curved Up Arrow 79">
            <a:extLst>
              <a:ext uri="{FF2B5EF4-FFF2-40B4-BE49-F238E27FC236}">
                <a16:creationId xmlns:a16="http://schemas.microsoft.com/office/drawing/2014/main" id="{F2C61D57-0ABF-9EC6-4ACF-BC8EB6983C04}"/>
              </a:ext>
            </a:extLst>
          </p:cNvPr>
          <p:cNvSpPr/>
          <p:nvPr/>
        </p:nvSpPr>
        <p:spPr>
          <a:xfrm rot="16200000">
            <a:off x="8724163" y="5869354"/>
            <a:ext cx="265970" cy="170913"/>
          </a:xfrm>
          <a:prstGeom prst="curvedUpArrow">
            <a:avLst>
              <a:gd name="adj1" fmla="val 0"/>
              <a:gd name="adj2" fmla="val 49864"/>
              <a:gd name="adj3" fmla="val 5124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FC0ACF-74D8-181E-78EF-CF5827D9F5D8}"/>
              </a:ext>
            </a:extLst>
          </p:cNvPr>
          <p:cNvSpPr txBox="1"/>
          <p:nvPr/>
        </p:nvSpPr>
        <p:spPr>
          <a:xfrm>
            <a:off x="9229096" y="5622593"/>
            <a:ext cx="1768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Relative Improvement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CCFBDA-F6A3-27CF-E4BF-4CF5ADB9190B}"/>
              </a:ext>
            </a:extLst>
          </p:cNvPr>
          <p:cNvSpPr txBox="1"/>
          <p:nvPr/>
        </p:nvSpPr>
        <p:spPr>
          <a:xfrm>
            <a:off x="9032208" y="3255759"/>
            <a:ext cx="2528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Global Optimum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B5C501-7824-4601-A0B1-0A395C0B4E82}"/>
              </a:ext>
            </a:extLst>
          </p:cNvPr>
          <p:cNvSpPr txBox="1"/>
          <p:nvPr/>
        </p:nvSpPr>
        <p:spPr>
          <a:xfrm>
            <a:off x="9037583" y="2913012"/>
            <a:ext cx="2923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Intermediate (feasible) Solutions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5329FD-BB40-3672-FF12-003C34E53DA3}"/>
              </a:ext>
            </a:extLst>
          </p:cNvPr>
          <p:cNvSpPr txBox="1"/>
          <p:nvPr/>
        </p:nvSpPr>
        <p:spPr>
          <a:xfrm>
            <a:off x="9029401" y="3939826"/>
            <a:ext cx="2461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Good-enough Region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FDD4CC-A273-84F7-3FB0-5F4325DE7898}"/>
              </a:ext>
            </a:extLst>
          </p:cNvPr>
          <p:cNvSpPr>
            <a:spLocks noChangeAspect="1"/>
          </p:cNvSpPr>
          <p:nvPr/>
        </p:nvSpPr>
        <p:spPr>
          <a:xfrm>
            <a:off x="8034129" y="5933651"/>
            <a:ext cx="223183" cy="210006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1" name="Multiply 87">
            <a:extLst>
              <a:ext uri="{FF2B5EF4-FFF2-40B4-BE49-F238E27FC236}">
                <a16:creationId xmlns:a16="http://schemas.microsoft.com/office/drawing/2014/main" id="{B46D81CA-8612-5772-3DD9-2F912FBC8E96}"/>
              </a:ext>
            </a:extLst>
          </p:cNvPr>
          <p:cNvSpPr/>
          <p:nvPr/>
        </p:nvSpPr>
        <p:spPr>
          <a:xfrm>
            <a:off x="7603470" y="5933651"/>
            <a:ext cx="345670" cy="350281"/>
          </a:xfrm>
          <a:prstGeom prst="ellipse">
            <a:avLst/>
          </a:prstGeom>
          <a:solidFill>
            <a:srgbClr val="C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0808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E0E01F-E0CF-8C91-01BC-E584A592482F}"/>
              </a:ext>
            </a:extLst>
          </p:cNvPr>
          <p:cNvCxnSpPr>
            <a:cxnSpLocks/>
          </p:cNvCxnSpPr>
          <p:nvPr/>
        </p:nvCxnSpPr>
        <p:spPr>
          <a:xfrm>
            <a:off x="8666670" y="4109103"/>
            <a:ext cx="370913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B174EA1-5BDF-88F4-EABF-C5053FD4F66E}"/>
              </a:ext>
            </a:extLst>
          </p:cNvPr>
          <p:cNvSpPr txBox="1"/>
          <p:nvPr/>
        </p:nvSpPr>
        <p:spPr>
          <a:xfrm>
            <a:off x="9032208" y="3595306"/>
            <a:ext cx="2991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Cost Landscape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F30BD0-D65F-E533-2B87-446780B8A364}"/>
              </a:ext>
            </a:extLst>
          </p:cNvPr>
          <p:cNvCxnSpPr>
            <a:cxnSpLocks/>
          </p:cNvCxnSpPr>
          <p:nvPr/>
        </p:nvCxnSpPr>
        <p:spPr>
          <a:xfrm>
            <a:off x="8666670" y="3764583"/>
            <a:ext cx="370913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14DA1BE-510E-9C1B-AE06-0B1C3DFBBC54}"/>
              </a:ext>
            </a:extLst>
          </p:cNvPr>
          <p:cNvSpPr/>
          <p:nvPr/>
        </p:nvSpPr>
        <p:spPr>
          <a:xfrm>
            <a:off x="7309580" y="6012546"/>
            <a:ext cx="876300" cy="106993"/>
          </a:xfrm>
          <a:custGeom>
            <a:avLst/>
            <a:gdLst>
              <a:gd name="connsiteX0" fmla="*/ 866775 w 866775"/>
              <a:gd name="connsiteY0" fmla="*/ 9525 h 107192"/>
              <a:gd name="connsiteX1" fmla="*/ 731044 w 866775"/>
              <a:gd name="connsiteY1" fmla="*/ 54769 h 107192"/>
              <a:gd name="connsiteX2" fmla="*/ 607219 w 866775"/>
              <a:gd name="connsiteY2" fmla="*/ 90488 h 107192"/>
              <a:gd name="connsiteX3" fmla="*/ 504825 w 866775"/>
              <a:gd name="connsiteY3" fmla="*/ 104775 h 107192"/>
              <a:gd name="connsiteX4" fmla="*/ 347662 w 866775"/>
              <a:gd name="connsiteY4" fmla="*/ 104775 h 107192"/>
              <a:gd name="connsiteX5" fmla="*/ 219075 w 866775"/>
              <a:gd name="connsiteY5" fmla="*/ 80963 h 107192"/>
              <a:gd name="connsiteX6" fmla="*/ 100012 w 866775"/>
              <a:gd name="connsiteY6" fmla="*/ 45244 h 107192"/>
              <a:gd name="connsiteX7" fmla="*/ 0 w 866775"/>
              <a:gd name="connsiteY7" fmla="*/ 0 h 107192"/>
              <a:gd name="connsiteX0" fmla="*/ 866775 w 866775"/>
              <a:gd name="connsiteY0" fmla="*/ 9525 h 107192"/>
              <a:gd name="connsiteX1" fmla="*/ 732949 w 866775"/>
              <a:gd name="connsiteY1" fmla="*/ 64294 h 107192"/>
              <a:gd name="connsiteX2" fmla="*/ 607219 w 866775"/>
              <a:gd name="connsiteY2" fmla="*/ 90488 h 107192"/>
              <a:gd name="connsiteX3" fmla="*/ 504825 w 866775"/>
              <a:gd name="connsiteY3" fmla="*/ 104775 h 107192"/>
              <a:gd name="connsiteX4" fmla="*/ 347662 w 866775"/>
              <a:gd name="connsiteY4" fmla="*/ 104775 h 107192"/>
              <a:gd name="connsiteX5" fmla="*/ 219075 w 866775"/>
              <a:gd name="connsiteY5" fmla="*/ 80963 h 107192"/>
              <a:gd name="connsiteX6" fmla="*/ 100012 w 866775"/>
              <a:gd name="connsiteY6" fmla="*/ 45244 h 107192"/>
              <a:gd name="connsiteX7" fmla="*/ 0 w 866775"/>
              <a:gd name="connsiteY7" fmla="*/ 0 h 107192"/>
              <a:gd name="connsiteX0" fmla="*/ 876300 w 876300"/>
              <a:gd name="connsiteY0" fmla="*/ 22860 h 107192"/>
              <a:gd name="connsiteX1" fmla="*/ 732949 w 876300"/>
              <a:gd name="connsiteY1" fmla="*/ 64294 h 107192"/>
              <a:gd name="connsiteX2" fmla="*/ 607219 w 876300"/>
              <a:gd name="connsiteY2" fmla="*/ 90488 h 107192"/>
              <a:gd name="connsiteX3" fmla="*/ 504825 w 876300"/>
              <a:gd name="connsiteY3" fmla="*/ 104775 h 107192"/>
              <a:gd name="connsiteX4" fmla="*/ 347662 w 876300"/>
              <a:gd name="connsiteY4" fmla="*/ 104775 h 107192"/>
              <a:gd name="connsiteX5" fmla="*/ 219075 w 876300"/>
              <a:gd name="connsiteY5" fmla="*/ 80963 h 107192"/>
              <a:gd name="connsiteX6" fmla="*/ 100012 w 876300"/>
              <a:gd name="connsiteY6" fmla="*/ 45244 h 107192"/>
              <a:gd name="connsiteX7" fmla="*/ 0 w 876300"/>
              <a:gd name="connsiteY7" fmla="*/ 0 h 107192"/>
              <a:gd name="connsiteX0" fmla="*/ 876300 w 876300"/>
              <a:gd name="connsiteY0" fmla="*/ 22860 h 107192"/>
              <a:gd name="connsiteX1" fmla="*/ 732949 w 876300"/>
              <a:gd name="connsiteY1" fmla="*/ 64294 h 107192"/>
              <a:gd name="connsiteX2" fmla="*/ 607219 w 876300"/>
              <a:gd name="connsiteY2" fmla="*/ 90488 h 107192"/>
              <a:gd name="connsiteX3" fmla="*/ 504825 w 876300"/>
              <a:gd name="connsiteY3" fmla="*/ 104775 h 107192"/>
              <a:gd name="connsiteX4" fmla="*/ 347662 w 876300"/>
              <a:gd name="connsiteY4" fmla="*/ 104775 h 107192"/>
              <a:gd name="connsiteX5" fmla="*/ 219075 w 876300"/>
              <a:gd name="connsiteY5" fmla="*/ 80963 h 107192"/>
              <a:gd name="connsiteX6" fmla="*/ 100012 w 876300"/>
              <a:gd name="connsiteY6" fmla="*/ 45244 h 107192"/>
              <a:gd name="connsiteX7" fmla="*/ 0 w 876300"/>
              <a:gd name="connsiteY7" fmla="*/ 0 h 107192"/>
              <a:gd name="connsiteX0" fmla="*/ 876300 w 876300"/>
              <a:gd name="connsiteY0" fmla="*/ 22860 h 107192"/>
              <a:gd name="connsiteX1" fmla="*/ 732949 w 876300"/>
              <a:gd name="connsiteY1" fmla="*/ 64294 h 107192"/>
              <a:gd name="connsiteX2" fmla="*/ 607219 w 876300"/>
              <a:gd name="connsiteY2" fmla="*/ 90488 h 107192"/>
              <a:gd name="connsiteX3" fmla="*/ 504825 w 876300"/>
              <a:gd name="connsiteY3" fmla="*/ 104775 h 107192"/>
              <a:gd name="connsiteX4" fmla="*/ 347662 w 876300"/>
              <a:gd name="connsiteY4" fmla="*/ 104775 h 107192"/>
              <a:gd name="connsiteX5" fmla="*/ 219075 w 876300"/>
              <a:gd name="connsiteY5" fmla="*/ 80963 h 107192"/>
              <a:gd name="connsiteX6" fmla="*/ 100012 w 876300"/>
              <a:gd name="connsiteY6" fmla="*/ 45244 h 107192"/>
              <a:gd name="connsiteX7" fmla="*/ 0 w 876300"/>
              <a:gd name="connsiteY7" fmla="*/ 0 h 107192"/>
              <a:gd name="connsiteX0" fmla="*/ 876300 w 876300"/>
              <a:gd name="connsiteY0" fmla="*/ 22860 h 106993"/>
              <a:gd name="connsiteX1" fmla="*/ 732949 w 876300"/>
              <a:gd name="connsiteY1" fmla="*/ 64294 h 106993"/>
              <a:gd name="connsiteX2" fmla="*/ 609124 w 876300"/>
              <a:gd name="connsiteY2" fmla="*/ 94298 h 106993"/>
              <a:gd name="connsiteX3" fmla="*/ 504825 w 876300"/>
              <a:gd name="connsiteY3" fmla="*/ 104775 h 106993"/>
              <a:gd name="connsiteX4" fmla="*/ 347662 w 876300"/>
              <a:gd name="connsiteY4" fmla="*/ 104775 h 106993"/>
              <a:gd name="connsiteX5" fmla="*/ 219075 w 876300"/>
              <a:gd name="connsiteY5" fmla="*/ 80963 h 106993"/>
              <a:gd name="connsiteX6" fmla="*/ 100012 w 876300"/>
              <a:gd name="connsiteY6" fmla="*/ 45244 h 106993"/>
              <a:gd name="connsiteX7" fmla="*/ 0 w 876300"/>
              <a:gd name="connsiteY7" fmla="*/ 0 h 106993"/>
              <a:gd name="connsiteX0" fmla="*/ 876300 w 876300"/>
              <a:gd name="connsiteY0" fmla="*/ 22860 h 106993"/>
              <a:gd name="connsiteX1" fmla="*/ 734854 w 876300"/>
              <a:gd name="connsiteY1" fmla="*/ 70009 h 106993"/>
              <a:gd name="connsiteX2" fmla="*/ 609124 w 876300"/>
              <a:gd name="connsiteY2" fmla="*/ 94298 h 106993"/>
              <a:gd name="connsiteX3" fmla="*/ 504825 w 876300"/>
              <a:gd name="connsiteY3" fmla="*/ 104775 h 106993"/>
              <a:gd name="connsiteX4" fmla="*/ 347662 w 876300"/>
              <a:gd name="connsiteY4" fmla="*/ 104775 h 106993"/>
              <a:gd name="connsiteX5" fmla="*/ 219075 w 876300"/>
              <a:gd name="connsiteY5" fmla="*/ 80963 h 106993"/>
              <a:gd name="connsiteX6" fmla="*/ 100012 w 876300"/>
              <a:gd name="connsiteY6" fmla="*/ 45244 h 106993"/>
              <a:gd name="connsiteX7" fmla="*/ 0 w 876300"/>
              <a:gd name="connsiteY7" fmla="*/ 0 h 106993"/>
              <a:gd name="connsiteX0" fmla="*/ 876300 w 876300"/>
              <a:gd name="connsiteY0" fmla="*/ 22860 h 106993"/>
              <a:gd name="connsiteX1" fmla="*/ 734854 w 876300"/>
              <a:gd name="connsiteY1" fmla="*/ 70009 h 106993"/>
              <a:gd name="connsiteX2" fmla="*/ 609124 w 876300"/>
              <a:gd name="connsiteY2" fmla="*/ 94298 h 106993"/>
              <a:gd name="connsiteX3" fmla="*/ 504825 w 876300"/>
              <a:gd name="connsiteY3" fmla="*/ 104775 h 106993"/>
              <a:gd name="connsiteX4" fmla="*/ 347662 w 876300"/>
              <a:gd name="connsiteY4" fmla="*/ 104775 h 106993"/>
              <a:gd name="connsiteX5" fmla="*/ 219075 w 876300"/>
              <a:gd name="connsiteY5" fmla="*/ 80963 h 106993"/>
              <a:gd name="connsiteX6" fmla="*/ 100012 w 876300"/>
              <a:gd name="connsiteY6" fmla="*/ 45244 h 106993"/>
              <a:gd name="connsiteX7" fmla="*/ 0 w 876300"/>
              <a:gd name="connsiteY7" fmla="*/ 0 h 10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6300" h="106993">
                <a:moveTo>
                  <a:pt x="876300" y="22860"/>
                </a:moveTo>
                <a:cubicBezTo>
                  <a:pt x="830064" y="38735"/>
                  <a:pt x="779383" y="58103"/>
                  <a:pt x="734854" y="70009"/>
                </a:cubicBezTo>
                <a:cubicBezTo>
                  <a:pt x="690325" y="81915"/>
                  <a:pt x="656987" y="90409"/>
                  <a:pt x="609124" y="94298"/>
                </a:cubicBezTo>
                <a:cubicBezTo>
                  <a:pt x="561261" y="98187"/>
                  <a:pt x="548402" y="103029"/>
                  <a:pt x="504825" y="104775"/>
                </a:cubicBezTo>
                <a:cubicBezTo>
                  <a:pt x="461248" y="106521"/>
                  <a:pt x="395287" y="108744"/>
                  <a:pt x="347662" y="104775"/>
                </a:cubicBezTo>
                <a:cubicBezTo>
                  <a:pt x="300037" y="100806"/>
                  <a:pt x="260350" y="90885"/>
                  <a:pt x="219075" y="80963"/>
                </a:cubicBezTo>
                <a:cubicBezTo>
                  <a:pt x="177800" y="71041"/>
                  <a:pt x="136524" y="58738"/>
                  <a:pt x="100012" y="45244"/>
                </a:cubicBezTo>
                <a:cubicBezTo>
                  <a:pt x="63499" y="31750"/>
                  <a:pt x="21034" y="10319"/>
                  <a:pt x="0" y="0"/>
                </a:cubicBezTo>
              </a:path>
            </a:pathLst>
          </a:custGeom>
          <a:noFill/>
          <a:ln w="1270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C1EEE56-BC72-D45F-B67C-5441F5FBF03B}"/>
              </a:ext>
            </a:extLst>
          </p:cNvPr>
          <p:cNvSpPr/>
          <p:nvPr/>
        </p:nvSpPr>
        <p:spPr>
          <a:xfrm>
            <a:off x="4602098" y="5529153"/>
            <a:ext cx="504825" cy="91327"/>
          </a:xfrm>
          <a:custGeom>
            <a:avLst/>
            <a:gdLst>
              <a:gd name="connsiteX0" fmla="*/ 0 w 504825"/>
              <a:gd name="connsiteY0" fmla="*/ 0 h 92881"/>
              <a:gd name="connsiteX1" fmla="*/ 83343 w 504825"/>
              <a:gd name="connsiteY1" fmla="*/ 40481 h 92881"/>
              <a:gd name="connsiteX2" fmla="*/ 178593 w 504825"/>
              <a:gd name="connsiteY2" fmla="*/ 73818 h 92881"/>
              <a:gd name="connsiteX3" fmla="*/ 264318 w 504825"/>
              <a:gd name="connsiteY3" fmla="*/ 92868 h 92881"/>
              <a:gd name="connsiteX4" fmla="*/ 385762 w 504825"/>
              <a:gd name="connsiteY4" fmla="*/ 76200 h 92881"/>
              <a:gd name="connsiteX5" fmla="*/ 473868 w 504825"/>
              <a:gd name="connsiteY5" fmla="*/ 42862 h 92881"/>
              <a:gd name="connsiteX6" fmla="*/ 504825 w 504825"/>
              <a:gd name="connsiteY6" fmla="*/ 28575 h 92881"/>
              <a:gd name="connsiteX0" fmla="*/ 0 w 504825"/>
              <a:gd name="connsiteY0" fmla="*/ 0 h 90978"/>
              <a:gd name="connsiteX1" fmla="*/ 83343 w 504825"/>
              <a:gd name="connsiteY1" fmla="*/ 40481 h 90978"/>
              <a:gd name="connsiteX2" fmla="*/ 178593 w 504825"/>
              <a:gd name="connsiteY2" fmla="*/ 73818 h 90978"/>
              <a:gd name="connsiteX3" fmla="*/ 264318 w 504825"/>
              <a:gd name="connsiteY3" fmla="*/ 90963 h 90978"/>
              <a:gd name="connsiteX4" fmla="*/ 385762 w 504825"/>
              <a:gd name="connsiteY4" fmla="*/ 76200 h 90978"/>
              <a:gd name="connsiteX5" fmla="*/ 473868 w 504825"/>
              <a:gd name="connsiteY5" fmla="*/ 42862 h 90978"/>
              <a:gd name="connsiteX6" fmla="*/ 504825 w 504825"/>
              <a:gd name="connsiteY6" fmla="*/ 28575 h 90978"/>
              <a:gd name="connsiteX0" fmla="*/ 0 w 504825"/>
              <a:gd name="connsiteY0" fmla="*/ 0 h 93276"/>
              <a:gd name="connsiteX1" fmla="*/ 83343 w 504825"/>
              <a:gd name="connsiteY1" fmla="*/ 40481 h 93276"/>
              <a:gd name="connsiteX2" fmla="*/ 178593 w 504825"/>
              <a:gd name="connsiteY2" fmla="*/ 73818 h 93276"/>
              <a:gd name="connsiteX3" fmla="*/ 264318 w 504825"/>
              <a:gd name="connsiteY3" fmla="*/ 90963 h 93276"/>
              <a:gd name="connsiteX4" fmla="*/ 385762 w 504825"/>
              <a:gd name="connsiteY4" fmla="*/ 76200 h 93276"/>
              <a:gd name="connsiteX5" fmla="*/ 473868 w 504825"/>
              <a:gd name="connsiteY5" fmla="*/ 42862 h 93276"/>
              <a:gd name="connsiteX6" fmla="*/ 504825 w 504825"/>
              <a:gd name="connsiteY6" fmla="*/ 28575 h 93276"/>
              <a:gd name="connsiteX0" fmla="*/ 0 w 504825"/>
              <a:gd name="connsiteY0" fmla="*/ 0 h 91327"/>
              <a:gd name="connsiteX1" fmla="*/ 83343 w 504825"/>
              <a:gd name="connsiteY1" fmla="*/ 40481 h 91327"/>
              <a:gd name="connsiteX2" fmla="*/ 178593 w 504825"/>
              <a:gd name="connsiteY2" fmla="*/ 73818 h 91327"/>
              <a:gd name="connsiteX3" fmla="*/ 264318 w 504825"/>
              <a:gd name="connsiteY3" fmla="*/ 90963 h 91327"/>
              <a:gd name="connsiteX4" fmla="*/ 385762 w 504825"/>
              <a:gd name="connsiteY4" fmla="*/ 76200 h 91327"/>
              <a:gd name="connsiteX5" fmla="*/ 473868 w 504825"/>
              <a:gd name="connsiteY5" fmla="*/ 42862 h 91327"/>
              <a:gd name="connsiteX6" fmla="*/ 504825 w 504825"/>
              <a:gd name="connsiteY6" fmla="*/ 28575 h 91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825" h="91327">
                <a:moveTo>
                  <a:pt x="0" y="0"/>
                </a:moveTo>
                <a:cubicBezTo>
                  <a:pt x="26789" y="14089"/>
                  <a:pt x="53578" y="28178"/>
                  <a:pt x="83343" y="40481"/>
                </a:cubicBezTo>
                <a:cubicBezTo>
                  <a:pt x="113108" y="52784"/>
                  <a:pt x="148431" y="65404"/>
                  <a:pt x="178593" y="73818"/>
                </a:cubicBezTo>
                <a:cubicBezTo>
                  <a:pt x="208755" y="82232"/>
                  <a:pt x="229790" y="88661"/>
                  <a:pt x="264318" y="90963"/>
                </a:cubicBezTo>
                <a:cubicBezTo>
                  <a:pt x="298846" y="93265"/>
                  <a:pt x="350837" y="84217"/>
                  <a:pt x="385762" y="76200"/>
                </a:cubicBezTo>
                <a:cubicBezTo>
                  <a:pt x="420687" y="68183"/>
                  <a:pt x="454024" y="50799"/>
                  <a:pt x="473868" y="42862"/>
                </a:cubicBezTo>
                <a:cubicBezTo>
                  <a:pt x="493712" y="34925"/>
                  <a:pt x="499268" y="31750"/>
                  <a:pt x="504825" y="28575"/>
                </a:cubicBezTo>
              </a:path>
            </a:pathLst>
          </a:cu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87">
            <a:extLst>
              <a:ext uri="{FF2B5EF4-FFF2-40B4-BE49-F238E27FC236}">
                <a16:creationId xmlns:a16="http://schemas.microsoft.com/office/drawing/2014/main" id="{F3F0C385-12BB-7B73-F0E8-A886AA1C4F3A}"/>
              </a:ext>
            </a:extLst>
          </p:cNvPr>
          <p:cNvSpPr/>
          <p:nvPr/>
        </p:nvSpPr>
        <p:spPr>
          <a:xfrm>
            <a:off x="8771533" y="3335414"/>
            <a:ext cx="161186" cy="167697"/>
          </a:xfrm>
          <a:prstGeom prst="ellipse">
            <a:avLst/>
          </a:prstGeom>
          <a:solidFill>
            <a:srgbClr val="CC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0808"/>
              </a:solidFill>
            </a:endParaRPr>
          </a:p>
        </p:txBody>
      </p:sp>
      <p:sp>
        <p:nvSpPr>
          <p:cNvPr id="45" name="Multiply 87">
            <a:extLst>
              <a:ext uri="{FF2B5EF4-FFF2-40B4-BE49-F238E27FC236}">
                <a16:creationId xmlns:a16="http://schemas.microsoft.com/office/drawing/2014/main" id="{E1960731-83B5-9F34-B4E2-02B48EE529FF}"/>
              </a:ext>
            </a:extLst>
          </p:cNvPr>
          <p:cNvSpPr/>
          <p:nvPr/>
        </p:nvSpPr>
        <p:spPr>
          <a:xfrm>
            <a:off x="8771533" y="2998441"/>
            <a:ext cx="161186" cy="16769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C0808"/>
              </a:solidFill>
            </a:endParaRPr>
          </a:p>
        </p:txBody>
      </p:sp>
      <p:pic>
        <p:nvPicPr>
          <p:cNvPr id="46" name="Picture 8" descr="Related image">
            <a:extLst>
              <a:ext uri="{FF2B5EF4-FFF2-40B4-BE49-F238E27FC236}">
                <a16:creationId xmlns:a16="http://schemas.microsoft.com/office/drawing/2014/main" id="{D1A8B598-36A5-C90A-B7FC-E91FC5E4B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953D6C7-48B1-04E0-F566-122168A06283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07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7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1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9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3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1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9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3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8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3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" grpId="0"/>
      <p:bldP spid="7" grpId="0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/>
      <p:bldP spid="27" grpId="0"/>
      <p:bldP spid="28" grpId="0"/>
      <p:bldP spid="29" grpId="0"/>
      <p:bldP spid="30" grpId="0" animBg="1"/>
      <p:bldP spid="31" grpId="0" animBg="1"/>
      <p:bldP spid="33" grpId="0"/>
      <p:bldP spid="36" grpId="0" animBg="1"/>
      <p:bldP spid="37" grpId="0" animBg="1"/>
      <p:bldP spid="4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67563C-59AE-49AF-A0BE-B10A1A99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000" y="4551738"/>
            <a:ext cx="2042419" cy="150433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15569" y="4450011"/>
            <a:ext cx="2116742" cy="1682533"/>
            <a:chOff x="4123705" y="4202152"/>
            <a:chExt cx="2982508" cy="256600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F4343E4-03AB-43E5-8728-232421A5C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0647" y="4372664"/>
              <a:ext cx="2675566" cy="239549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D83F31-E206-4575-981D-7D17E0EE43EA}"/>
                </a:ext>
              </a:extLst>
            </p:cNvPr>
            <p:cNvSpPr/>
            <p:nvPr/>
          </p:nvSpPr>
          <p:spPr>
            <a:xfrm>
              <a:off x="4123705" y="4202152"/>
              <a:ext cx="522514" cy="3689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19382" y="4356840"/>
            <a:ext cx="2081523" cy="1766071"/>
            <a:chOff x="4099903" y="3990710"/>
            <a:chExt cx="2716411" cy="2688389"/>
          </a:xfrm>
        </p:grpSpPr>
        <p:grpSp>
          <p:nvGrpSpPr>
            <p:cNvPr id="19" name="Group 18"/>
            <p:cNvGrpSpPr/>
            <p:nvPr/>
          </p:nvGrpSpPr>
          <p:grpSpPr>
            <a:xfrm>
              <a:off x="4099903" y="3990710"/>
              <a:ext cx="2636838" cy="2278576"/>
              <a:chOff x="7667326" y="4082490"/>
              <a:chExt cx="2636838" cy="227857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7745" y="4105716"/>
                <a:ext cx="2516419" cy="2255350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AD83F31-E206-4575-981D-7D17E0EE43EA}"/>
                  </a:ext>
                </a:extLst>
              </p:cNvPr>
              <p:cNvSpPr/>
              <p:nvPr/>
            </p:nvSpPr>
            <p:spPr>
              <a:xfrm>
                <a:off x="7667326" y="4082490"/>
                <a:ext cx="412178" cy="27539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F4343E4-03AB-43E5-8728-232421A5C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2892"/>
            <a:stretch/>
          </p:blipFill>
          <p:spPr>
            <a:xfrm>
              <a:off x="4140748" y="6269286"/>
              <a:ext cx="2675566" cy="409813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8" descr="Related image">
            <a:extLst>
              <a:ext uri="{FF2B5EF4-FFF2-40B4-BE49-F238E27FC236}">
                <a16:creationId xmlns:a16="http://schemas.microsoft.com/office/drawing/2014/main" id="{514C2934-D622-05A8-77A1-EA9DABF55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C34B3-8E72-7DEB-40B4-10A55BB38F2A}"/>
              </a:ext>
            </a:extLst>
          </p:cNvPr>
          <p:cNvSpPr txBox="1"/>
          <p:nvPr/>
        </p:nvSpPr>
        <p:spPr>
          <a:xfrm>
            <a:off x="469557" y="147527"/>
            <a:ext cx="1108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Specific Aim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94F8D-76DC-4F8F-9C8C-335196F26935}"/>
              </a:ext>
            </a:extLst>
          </p:cNvPr>
          <p:cNvSpPr txBox="1"/>
          <p:nvPr/>
        </p:nvSpPr>
        <p:spPr>
          <a:xfrm>
            <a:off x="264160" y="973100"/>
            <a:ext cx="114905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dirty="0"/>
              <a:t>Use simulation-based predictions of gait to characterize a </a:t>
            </a:r>
            <a:r>
              <a:rPr lang="en-US" sz="2800" b="1" dirty="0"/>
              <a:t>family</a:t>
            </a:r>
            <a:r>
              <a:rPr lang="en-US" sz="2800" dirty="0"/>
              <a:t> of “</a:t>
            </a:r>
            <a:r>
              <a:rPr lang="en-US" sz="2800" b="1" dirty="0"/>
              <a:t>good enough</a:t>
            </a:r>
            <a:r>
              <a:rPr lang="en-US" sz="2800" dirty="0"/>
              <a:t>” locomotor behaviors with respect to the </a:t>
            </a:r>
            <a:r>
              <a:rPr lang="en-US" sz="2800" b="1" dirty="0"/>
              <a:t>energy-related</a:t>
            </a:r>
            <a:r>
              <a:rPr lang="en-US" sz="2800" dirty="0"/>
              <a:t> costs</a:t>
            </a:r>
          </a:p>
          <a:p>
            <a:pPr fontAlgn="base"/>
            <a:r>
              <a:rPr lang="en-US" sz="2400" dirty="0"/>
              <a:t>​</a:t>
            </a:r>
            <a:endParaRPr lang="en-US" sz="24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fontAlgn="base"/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sz="2200" dirty="0">
                <a:solidFill>
                  <a:srgbClr val="000000"/>
                </a:solidFill>
                <a:latin typeface="Calibri" panose="020F0502020204030204" pitchFamily="34" charset="0"/>
              </a:rPr>
              <a:t>​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​</a:t>
            </a:r>
            <a:r>
              <a:rPr lang="en-US" sz="2400" b="1" u="sng" dirty="0">
                <a:solidFill>
                  <a:srgbClr val="000000"/>
                </a:solidFill>
                <a:latin typeface="Calibri" panose="020F0502020204030204" pitchFamily="34" charset="0"/>
              </a:rPr>
              <a:t>Hypothesis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: </a:t>
            </a:r>
          </a:p>
          <a:p>
            <a:pPr fontAlgn="base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Simulations of split-belt walking will adopt 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positive step length asymmetries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, accompanied by 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</a:rPr>
              <a:t>stepping further forward on the fast belt</a:t>
            </a:r>
            <a:r>
              <a:rPr lang="en-US" sz="2400" dirty="0">
                <a:latin typeface="Calibri" panose="020F0502020204030204" pitchFamily="34" charset="0"/>
              </a:rPr>
              <a:t>, predicting a range of solutions that were closer to the experimental observations than strictly optimal solutions</a:t>
            </a:r>
            <a:endParaRPr lang="en-US" sz="2400" b="0" i="0" dirty="0">
              <a:solidFill>
                <a:srgbClr val="C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16A5E9F0-ED55-DAA8-4D61-686FC49CED83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210DE22-51E2-929D-48E5-DFECB87B185E}"/>
              </a:ext>
            </a:extLst>
          </p:cNvPr>
          <p:cNvGrpSpPr/>
          <p:nvPr/>
        </p:nvGrpSpPr>
        <p:grpSpPr>
          <a:xfrm>
            <a:off x="7961836" y="4451038"/>
            <a:ext cx="3669200" cy="2001272"/>
            <a:chOff x="7961836" y="4786318"/>
            <a:chExt cx="3669200" cy="2001272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A4D490B-C680-CA50-C417-4045EAF01FFD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539028" y="6489110"/>
              <a:ext cx="288451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60F5F80-2007-A954-81FE-5FFD63F5D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59597" y="4974172"/>
              <a:ext cx="136481" cy="1289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B6DF775-D2A2-AFD0-3428-8CE189B82F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40323" y="5411993"/>
              <a:ext cx="136481" cy="1289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E6060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C1292A5-664C-3945-703C-B75322FA41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77907" y="6222744"/>
              <a:ext cx="136481" cy="1289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B993916-05F6-8D82-80DB-43395A389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3901" y="5568473"/>
              <a:ext cx="136481" cy="1289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9F821F3-5AF8-10BE-45B6-CE99D8D667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79065" y="5831084"/>
              <a:ext cx="136481" cy="1289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82828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428388A-1910-2502-65F2-6DB188660A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93732" y="5604441"/>
              <a:ext cx="136481" cy="1289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C4E4E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8888465-B3A4-71C8-F3CA-15898C74DE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4719" y="5742450"/>
              <a:ext cx="136481" cy="1289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367EA1C-3E8C-0343-4DFF-89682D8BCB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34658" y="5418296"/>
              <a:ext cx="136481" cy="1289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8781F44-4BD9-1157-22BA-637BB02A13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80204" y="5516527"/>
              <a:ext cx="136481" cy="1289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A295116-DD42-4E58-FEB2-BB05C04814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63216" y="6077790"/>
              <a:ext cx="132817" cy="1249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B4C5347-2FDF-3831-5703-8A97FAD092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94729" y="5834734"/>
              <a:ext cx="132817" cy="12497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BDE0137-C897-3BE8-1D05-8C0D633D6E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94498" y="6010058"/>
              <a:ext cx="136481" cy="1289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94EF160-AAFF-DAAF-F0FF-7849F0921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7064" y="5475067"/>
              <a:ext cx="136481" cy="12894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DDE1745-95F0-05CA-361A-FDA0C83D717C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8492675" y="4935953"/>
              <a:ext cx="0" cy="14879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E03E408-2371-DD48-884D-93E05DB94E2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961836" y="4786318"/>
              <a:ext cx="6446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Cost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1FDA1BC-B13A-6CF0-A695-E4101FADA6C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8311241" y="6479813"/>
              <a:ext cx="3319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Optimization Variable, e.g., stride time</a:t>
              </a:r>
            </a:p>
          </p:txBody>
        </p:sp>
      </p:grp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FE966EAA-D4DD-46A8-4FCC-15FCD655EBBA}"/>
              </a:ext>
            </a:extLst>
          </p:cNvPr>
          <p:cNvSpPr/>
          <p:nvPr/>
        </p:nvSpPr>
        <p:spPr>
          <a:xfrm>
            <a:off x="3772956" y="1006809"/>
            <a:ext cx="7892903" cy="1906126"/>
          </a:xfrm>
          <a:prstGeom prst="chevron">
            <a:avLst>
              <a:gd name="adj" fmla="val 40000"/>
            </a:avLst>
          </a:prstGeom>
          <a:solidFill>
            <a:schemeClr val="bg1">
              <a:lumMod val="65000"/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alpha val="90000"/>
              <a:hueOff val="0"/>
              <a:satOff val="0"/>
              <a:lumOff val="0"/>
              <a:alphaOff val="-40000"/>
            </a:schemeClr>
          </a:fillRef>
          <a:effectRef idx="3">
            <a:schemeClr val="accent2">
              <a:alpha val="90000"/>
              <a:hueOff val="0"/>
              <a:satOff val="0"/>
              <a:lumOff val="0"/>
              <a:alphaOff val="-4000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4A7447E-A308-C593-B418-5CDB269F6F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469887"/>
              </p:ext>
            </p:extLst>
          </p:nvPr>
        </p:nvGraphicFramePr>
        <p:xfrm>
          <a:off x="436900" y="762207"/>
          <a:ext cx="11849603" cy="5406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8" descr="Related image">
            <a:extLst>
              <a:ext uri="{FF2B5EF4-FFF2-40B4-BE49-F238E27FC236}">
                <a16:creationId xmlns:a16="http://schemas.microsoft.com/office/drawing/2014/main" id="{514C2934-D622-05A8-77A1-EA9DABF55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C34B3-8E72-7DEB-40B4-10A55BB38F2A}"/>
              </a:ext>
            </a:extLst>
          </p:cNvPr>
          <p:cNvSpPr txBox="1"/>
          <p:nvPr/>
        </p:nvSpPr>
        <p:spPr>
          <a:xfrm>
            <a:off x="469557" y="147527"/>
            <a:ext cx="1108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Methods Overview – Aim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D5472-9254-0FC4-CAE1-EF23D676316C}"/>
              </a:ext>
            </a:extLst>
          </p:cNvPr>
          <p:cNvSpPr txBox="1"/>
          <p:nvPr/>
        </p:nvSpPr>
        <p:spPr>
          <a:xfrm>
            <a:off x="1303266" y="1654719"/>
            <a:ext cx="1603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FCF51-4200-3B47-CD75-65A93B864A4D}"/>
              </a:ext>
            </a:extLst>
          </p:cNvPr>
          <p:cNvSpPr txBox="1"/>
          <p:nvPr/>
        </p:nvSpPr>
        <p:spPr>
          <a:xfrm>
            <a:off x="4981361" y="1500831"/>
            <a:ext cx="1848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A0000"/>
                </a:solidFill>
              </a:rPr>
              <a:t>Evolutionary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01127-32CB-95A8-9AB8-0807D847C66B}"/>
              </a:ext>
            </a:extLst>
          </p:cNvPr>
          <p:cNvSpPr txBox="1"/>
          <p:nvPr/>
        </p:nvSpPr>
        <p:spPr>
          <a:xfrm>
            <a:off x="9048729" y="1500831"/>
            <a:ext cx="143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A0000"/>
                </a:solidFill>
              </a:rPr>
              <a:t>Gradient Descent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63902C-C305-E035-5D62-7853A8205C47}"/>
              </a:ext>
            </a:extLst>
          </p:cNvPr>
          <p:cNvSpPr txBox="1"/>
          <p:nvPr/>
        </p:nvSpPr>
        <p:spPr>
          <a:xfrm>
            <a:off x="5786979" y="902609"/>
            <a:ext cx="38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Simulations</a:t>
            </a:r>
          </a:p>
        </p:txBody>
      </p:sp>
      <p:pic>
        <p:nvPicPr>
          <p:cNvPr id="24" name="bandicam 2022-09-07 13-04-43-944">
            <a:hlinkClick r:id="" action="ppaction://media"/>
            <a:extLst>
              <a:ext uri="{FF2B5EF4-FFF2-40B4-BE49-F238E27FC236}">
                <a16:creationId xmlns:a16="http://schemas.microsoft.com/office/drawing/2014/main" id="{33534F72-4C30-D2F4-7500-5BD4F7F775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t="13743"/>
          <a:stretch/>
        </p:blipFill>
        <p:spPr>
          <a:xfrm>
            <a:off x="721079" y="4340409"/>
            <a:ext cx="2801059" cy="189837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4B0885C-7DDC-BF41-C13B-56E016D0FDD5}"/>
              </a:ext>
            </a:extLst>
          </p:cNvPr>
          <p:cNvSpPr txBox="1">
            <a:spLocks noChangeAspect="1"/>
          </p:cNvSpPr>
          <p:nvPr/>
        </p:nvSpPr>
        <p:spPr>
          <a:xfrm>
            <a:off x="8460155" y="4303946"/>
            <a:ext cx="3206586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rgbClr val="9A0000"/>
                </a:solidFill>
              </a:rPr>
              <a:t>Potential Good-enough Solutions</a:t>
            </a: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18B107D-1573-F910-7A83-ABF6C0720BA2}"/>
              </a:ext>
            </a:extLst>
          </p:cNvPr>
          <p:cNvSpPr>
            <a:spLocks noChangeAspect="1"/>
          </p:cNvSpPr>
          <p:nvPr/>
        </p:nvSpPr>
        <p:spPr>
          <a:xfrm>
            <a:off x="8628748" y="4566518"/>
            <a:ext cx="2861206" cy="1350433"/>
          </a:xfrm>
          <a:custGeom>
            <a:avLst/>
            <a:gdLst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85763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695450 w 4086225"/>
              <a:gd name="connsiteY11" fmla="*/ 709613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85763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0538 w 4086225"/>
              <a:gd name="connsiteY6" fmla="*/ 895350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0538 w 4086225"/>
              <a:gd name="connsiteY6" fmla="*/ 895350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7876 w 4086225"/>
              <a:gd name="connsiteY12" fmla="*/ 7096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47638 w 4086225"/>
              <a:gd name="connsiteY3" fmla="*/ 676275 h 1668532"/>
              <a:gd name="connsiteX4" fmla="*/ 209550 w 4086225"/>
              <a:gd name="connsiteY4" fmla="*/ 762000 h 1668532"/>
              <a:gd name="connsiteX5" fmla="*/ 361951 w 4086225"/>
              <a:gd name="connsiteY5" fmla="*/ 828675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47638 w 4086225"/>
              <a:gd name="connsiteY3" fmla="*/ 676275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33351 w 4086225"/>
              <a:gd name="connsiteY3" fmla="*/ 671512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33351 w 4086225"/>
              <a:gd name="connsiteY3" fmla="*/ 671512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504825 w 4086225"/>
              <a:gd name="connsiteY6" fmla="*/ 862013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35169"/>
              <a:gd name="connsiteX1" fmla="*/ 33338 w 4086225"/>
              <a:gd name="connsiteY1" fmla="*/ 323850 h 1635169"/>
              <a:gd name="connsiteX2" fmla="*/ 90488 w 4086225"/>
              <a:gd name="connsiteY2" fmla="*/ 566738 h 1635169"/>
              <a:gd name="connsiteX3" fmla="*/ 133351 w 4086225"/>
              <a:gd name="connsiteY3" fmla="*/ 671512 h 1635169"/>
              <a:gd name="connsiteX4" fmla="*/ 209550 w 4086225"/>
              <a:gd name="connsiteY4" fmla="*/ 762000 h 1635169"/>
              <a:gd name="connsiteX5" fmla="*/ 357188 w 4086225"/>
              <a:gd name="connsiteY5" fmla="*/ 800100 h 1635169"/>
              <a:gd name="connsiteX6" fmla="*/ 504825 w 4086225"/>
              <a:gd name="connsiteY6" fmla="*/ 862013 h 1635169"/>
              <a:gd name="connsiteX7" fmla="*/ 647700 w 4086225"/>
              <a:gd name="connsiteY7" fmla="*/ 1042988 h 1635169"/>
              <a:gd name="connsiteX8" fmla="*/ 785813 w 4086225"/>
              <a:gd name="connsiteY8" fmla="*/ 1181100 h 1635169"/>
              <a:gd name="connsiteX9" fmla="*/ 1147763 w 4086225"/>
              <a:gd name="connsiteY9" fmla="*/ 1085850 h 1635169"/>
              <a:gd name="connsiteX10" fmla="*/ 1533525 w 4086225"/>
              <a:gd name="connsiteY10" fmla="*/ 862013 h 1635169"/>
              <a:gd name="connsiteX11" fmla="*/ 1790700 w 4086225"/>
              <a:gd name="connsiteY11" fmla="*/ 719138 h 1635169"/>
              <a:gd name="connsiteX12" fmla="*/ 2047876 w 4086225"/>
              <a:gd name="connsiteY12" fmla="*/ 709613 h 1635169"/>
              <a:gd name="connsiteX13" fmla="*/ 2266950 w 4086225"/>
              <a:gd name="connsiteY13" fmla="*/ 804863 h 1635169"/>
              <a:gd name="connsiteX14" fmla="*/ 2547938 w 4086225"/>
              <a:gd name="connsiteY14" fmla="*/ 1114425 h 1635169"/>
              <a:gd name="connsiteX15" fmla="*/ 2786063 w 4086225"/>
              <a:gd name="connsiteY15" fmla="*/ 1462088 h 1635169"/>
              <a:gd name="connsiteX16" fmla="*/ 3005138 w 4086225"/>
              <a:gd name="connsiteY16" fmla="*/ 1614488 h 1635169"/>
              <a:gd name="connsiteX17" fmla="*/ 3228975 w 4086225"/>
              <a:gd name="connsiteY17" fmla="*/ 1628166 h 1635169"/>
              <a:gd name="connsiteX18" fmla="*/ 3467100 w 4086225"/>
              <a:gd name="connsiteY18" fmla="*/ 1562100 h 1635169"/>
              <a:gd name="connsiteX19" fmla="*/ 3609975 w 4086225"/>
              <a:gd name="connsiteY19" fmla="*/ 1347788 h 1635169"/>
              <a:gd name="connsiteX20" fmla="*/ 3910013 w 4086225"/>
              <a:gd name="connsiteY20" fmla="*/ 719138 h 1635169"/>
              <a:gd name="connsiteX21" fmla="*/ 4086225 w 4086225"/>
              <a:gd name="connsiteY21" fmla="*/ 209550 h 1635169"/>
              <a:gd name="connsiteX0" fmla="*/ 0 w 4086225"/>
              <a:gd name="connsiteY0" fmla="*/ 0 h 1636247"/>
              <a:gd name="connsiteX1" fmla="*/ 33338 w 4086225"/>
              <a:gd name="connsiteY1" fmla="*/ 323850 h 1636247"/>
              <a:gd name="connsiteX2" fmla="*/ 90488 w 4086225"/>
              <a:gd name="connsiteY2" fmla="*/ 566738 h 1636247"/>
              <a:gd name="connsiteX3" fmla="*/ 133351 w 4086225"/>
              <a:gd name="connsiteY3" fmla="*/ 671512 h 1636247"/>
              <a:gd name="connsiteX4" fmla="*/ 209550 w 4086225"/>
              <a:gd name="connsiteY4" fmla="*/ 762000 h 1636247"/>
              <a:gd name="connsiteX5" fmla="*/ 357188 w 4086225"/>
              <a:gd name="connsiteY5" fmla="*/ 800100 h 1636247"/>
              <a:gd name="connsiteX6" fmla="*/ 504825 w 4086225"/>
              <a:gd name="connsiteY6" fmla="*/ 862013 h 1636247"/>
              <a:gd name="connsiteX7" fmla="*/ 647700 w 4086225"/>
              <a:gd name="connsiteY7" fmla="*/ 1042988 h 1636247"/>
              <a:gd name="connsiteX8" fmla="*/ 785813 w 4086225"/>
              <a:gd name="connsiteY8" fmla="*/ 1181100 h 1636247"/>
              <a:gd name="connsiteX9" fmla="*/ 1147763 w 4086225"/>
              <a:gd name="connsiteY9" fmla="*/ 1085850 h 1636247"/>
              <a:gd name="connsiteX10" fmla="*/ 1533525 w 4086225"/>
              <a:gd name="connsiteY10" fmla="*/ 862013 h 1636247"/>
              <a:gd name="connsiteX11" fmla="*/ 1790700 w 4086225"/>
              <a:gd name="connsiteY11" fmla="*/ 719138 h 1636247"/>
              <a:gd name="connsiteX12" fmla="*/ 2047876 w 4086225"/>
              <a:gd name="connsiteY12" fmla="*/ 709613 h 1636247"/>
              <a:gd name="connsiteX13" fmla="*/ 2266950 w 4086225"/>
              <a:gd name="connsiteY13" fmla="*/ 804863 h 1636247"/>
              <a:gd name="connsiteX14" fmla="*/ 2547938 w 4086225"/>
              <a:gd name="connsiteY14" fmla="*/ 1114425 h 1636247"/>
              <a:gd name="connsiteX15" fmla="*/ 2786063 w 4086225"/>
              <a:gd name="connsiteY15" fmla="*/ 1462088 h 1636247"/>
              <a:gd name="connsiteX16" fmla="*/ 3005138 w 4086225"/>
              <a:gd name="connsiteY16" fmla="*/ 1614488 h 1636247"/>
              <a:gd name="connsiteX17" fmla="*/ 3228975 w 4086225"/>
              <a:gd name="connsiteY17" fmla="*/ 1628166 h 1636247"/>
              <a:gd name="connsiteX18" fmla="*/ 3439447 w 4086225"/>
              <a:gd name="connsiteY18" fmla="*/ 1546617 h 1636247"/>
              <a:gd name="connsiteX19" fmla="*/ 3609975 w 4086225"/>
              <a:gd name="connsiteY19" fmla="*/ 1347788 h 1636247"/>
              <a:gd name="connsiteX20" fmla="*/ 3910013 w 4086225"/>
              <a:gd name="connsiteY20" fmla="*/ 719138 h 1636247"/>
              <a:gd name="connsiteX21" fmla="*/ 4086225 w 4086225"/>
              <a:gd name="connsiteY21" fmla="*/ 209550 h 1636247"/>
              <a:gd name="connsiteX0" fmla="*/ 0 w 4086225"/>
              <a:gd name="connsiteY0" fmla="*/ 0 h 1633220"/>
              <a:gd name="connsiteX1" fmla="*/ 33338 w 4086225"/>
              <a:gd name="connsiteY1" fmla="*/ 323850 h 1633220"/>
              <a:gd name="connsiteX2" fmla="*/ 90488 w 4086225"/>
              <a:gd name="connsiteY2" fmla="*/ 566738 h 1633220"/>
              <a:gd name="connsiteX3" fmla="*/ 133351 w 4086225"/>
              <a:gd name="connsiteY3" fmla="*/ 671512 h 1633220"/>
              <a:gd name="connsiteX4" fmla="*/ 209550 w 4086225"/>
              <a:gd name="connsiteY4" fmla="*/ 762000 h 1633220"/>
              <a:gd name="connsiteX5" fmla="*/ 357188 w 4086225"/>
              <a:gd name="connsiteY5" fmla="*/ 800100 h 1633220"/>
              <a:gd name="connsiteX6" fmla="*/ 504825 w 4086225"/>
              <a:gd name="connsiteY6" fmla="*/ 862013 h 1633220"/>
              <a:gd name="connsiteX7" fmla="*/ 647700 w 4086225"/>
              <a:gd name="connsiteY7" fmla="*/ 1042988 h 1633220"/>
              <a:gd name="connsiteX8" fmla="*/ 785813 w 4086225"/>
              <a:gd name="connsiteY8" fmla="*/ 1181100 h 1633220"/>
              <a:gd name="connsiteX9" fmla="*/ 1147763 w 4086225"/>
              <a:gd name="connsiteY9" fmla="*/ 1085850 h 1633220"/>
              <a:gd name="connsiteX10" fmla="*/ 1533525 w 4086225"/>
              <a:gd name="connsiteY10" fmla="*/ 862013 h 1633220"/>
              <a:gd name="connsiteX11" fmla="*/ 1790700 w 4086225"/>
              <a:gd name="connsiteY11" fmla="*/ 719138 h 1633220"/>
              <a:gd name="connsiteX12" fmla="*/ 2047876 w 4086225"/>
              <a:gd name="connsiteY12" fmla="*/ 709613 h 1633220"/>
              <a:gd name="connsiteX13" fmla="*/ 2266950 w 4086225"/>
              <a:gd name="connsiteY13" fmla="*/ 804863 h 1633220"/>
              <a:gd name="connsiteX14" fmla="*/ 2547938 w 4086225"/>
              <a:gd name="connsiteY14" fmla="*/ 1114425 h 1633220"/>
              <a:gd name="connsiteX15" fmla="*/ 2786063 w 4086225"/>
              <a:gd name="connsiteY15" fmla="*/ 1462088 h 1633220"/>
              <a:gd name="connsiteX16" fmla="*/ 3014358 w 4086225"/>
              <a:gd name="connsiteY16" fmla="*/ 1606745 h 1633220"/>
              <a:gd name="connsiteX17" fmla="*/ 3228975 w 4086225"/>
              <a:gd name="connsiteY17" fmla="*/ 1628166 h 1633220"/>
              <a:gd name="connsiteX18" fmla="*/ 3439447 w 4086225"/>
              <a:gd name="connsiteY18" fmla="*/ 1546617 h 1633220"/>
              <a:gd name="connsiteX19" fmla="*/ 3609975 w 4086225"/>
              <a:gd name="connsiteY19" fmla="*/ 1347788 h 1633220"/>
              <a:gd name="connsiteX20" fmla="*/ 3910013 w 4086225"/>
              <a:gd name="connsiteY20" fmla="*/ 719138 h 1633220"/>
              <a:gd name="connsiteX21" fmla="*/ 4086225 w 4086225"/>
              <a:gd name="connsiteY21" fmla="*/ 209550 h 1633220"/>
              <a:gd name="connsiteX0" fmla="*/ 0 w 4086225"/>
              <a:gd name="connsiteY0" fmla="*/ 0 h 1638454"/>
              <a:gd name="connsiteX1" fmla="*/ 33338 w 4086225"/>
              <a:gd name="connsiteY1" fmla="*/ 323850 h 1638454"/>
              <a:gd name="connsiteX2" fmla="*/ 90488 w 4086225"/>
              <a:gd name="connsiteY2" fmla="*/ 566738 h 1638454"/>
              <a:gd name="connsiteX3" fmla="*/ 133351 w 4086225"/>
              <a:gd name="connsiteY3" fmla="*/ 671512 h 1638454"/>
              <a:gd name="connsiteX4" fmla="*/ 209550 w 4086225"/>
              <a:gd name="connsiteY4" fmla="*/ 762000 h 1638454"/>
              <a:gd name="connsiteX5" fmla="*/ 357188 w 4086225"/>
              <a:gd name="connsiteY5" fmla="*/ 800100 h 1638454"/>
              <a:gd name="connsiteX6" fmla="*/ 504825 w 4086225"/>
              <a:gd name="connsiteY6" fmla="*/ 862013 h 1638454"/>
              <a:gd name="connsiteX7" fmla="*/ 647700 w 4086225"/>
              <a:gd name="connsiteY7" fmla="*/ 1042988 h 1638454"/>
              <a:gd name="connsiteX8" fmla="*/ 785813 w 4086225"/>
              <a:gd name="connsiteY8" fmla="*/ 1181100 h 1638454"/>
              <a:gd name="connsiteX9" fmla="*/ 1147763 w 4086225"/>
              <a:gd name="connsiteY9" fmla="*/ 1085850 h 1638454"/>
              <a:gd name="connsiteX10" fmla="*/ 1533525 w 4086225"/>
              <a:gd name="connsiteY10" fmla="*/ 862013 h 1638454"/>
              <a:gd name="connsiteX11" fmla="*/ 1790700 w 4086225"/>
              <a:gd name="connsiteY11" fmla="*/ 719138 h 1638454"/>
              <a:gd name="connsiteX12" fmla="*/ 2047876 w 4086225"/>
              <a:gd name="connsiteY12" fmla="*/ 709613 h 1638454"/>
              <a:gd name="connsiteX13" fmla="*/ 2266950 w 4086225"/>
              <a:gd name="connsiteY13" fmla="*/ 804863 h 1638454"/>
              <a:gd name="connsiteX14" fmla="*/ 2547938 w 4086225"/>
              <a:gd name="connsiteY14" fmla="*/ 1114425 h 1638454"/>
              <a:gd name="connsiteX15" fmla="*/ 2749191 w 4086225"/>
              <a:gd name="connsiteY15" fmla="*/ 1353704 h 1638454"/>
              <a:gd name="connsiteX16" fmla="*/ 3014358 w 4086225"/>
              <a:gd name="connsiteY16" fmla="*/ 1606745 h 1638454"/>
              <a:gd name="connsiteX17" fmla="*/ 3228975 w 4086225"/>
              <a:gd name="connsiteY17" fmla="*/ 1628166 h 1638454"/>
              <a:gd name="connsiteX18" fmla="*/ 3439447 w 4086225"/>
              <a:gd name="connsiteY18" fmla="*/ 1546617 h 1638454"/>
              <a:gd name="connsiteX19" fmla="*/ 3609975 w 4086225"/>
              <a:gd name="connsiteY19" fmla="*/ 1347788 h 1638454"/>
              <a:gd name="connsiteX20" fmla="*/ 3910013 w 4086225"/>
              <a:gd name="connsiteY20" fmla="*/ 719138 h 1638454"/>
              <a:gd name="connsiteX21" fmla="*/ 4086225 w 4086225"/>
              <a:gd name="connsiteY21" fmla="*/ 209550 h 1638454"/>
              <a:gd name="connsiteX0" fmla="*/ 0 w 4086225"/>
              <a:gd name="connsiteY0" fmla="*/ 0 h 1628216"/>
              <a:gd name="connsiteX1" fmla="*/ 33338 w 4086225"/>
              <a:gd name="connsiteY1" fmla="*/ 323850 h 1628216"/>
              <a:gd name="connsiteX2" fmla="*/ 90488 w 4086225"/>
              <a:gd name="connsiteY2" fmla="*/ 566738 h 1628216"/>
              <a:gd name="connsiteX3" fmla="*/ 133351 w 4086225"/>
              <a:gd name="connsiteY3" fmla="*/ 671512 h 1628216"/>
              <a:gd name="connsiteX4" fmla="*/ 209550 w 4086225"/>
              <a:gd name="connsiteY4" fmla="*/ 762000 h 1628216"/>
              <a:gd name="connsiteX5" fmla="*/ 357188 w 4086225"/>
              <a:gd name="connsiteY5" fmla="*/ 800100 h 1628216"/>
              <a:gd name="connsiteX6" fmla="*/ 504825 w 4086225"/>
              <a:gd name="connsiteY6" fmla="*/ 862013 h 1628216"/>
              <a:gd name="connsiteX7" fmla="*/ 647700 w 4086225"/>
              <a:gd name="connsiteY7" fmla="*/ 1042988 h 1628216"/>
              <a:gd name="connsiteX8" fmla="*/ 785813 w 4086225"/>
              <a:gd name="connsiteY8" fmla="*/ 1181100 h 1628216"/>
              <a:gd name="connsiteX9" fmla="*/ 1147763 w 4086225"/>
              <a:gd name="connsiteY9" fmla="*/ 1085850 h 1628216"/>
              <a:gd name="connsiteX10" fmla="*/ 1533525 w 4086225"/>
              <a:gd name="connsiteY10" fmla="*/ 862013 h 1628216"/>
              <a:gd name="connsiteX11" fmla="*/ 1790700 w 4086225"/>
              <a:gd name="connsiteY11" fmla="*/ 719138 h 1628216"/>
              <a:gd name="connsiteX12" fmla="*/ 2047876 w 4086225"/>
              <a:gd name="connsiteY12" fmla="*/ 709613 h 1628216"/>
              <a:gd name="connsiteX13" fmla="*/ 2266950 w 4086225"/>
              <a:gd name="connsiteY13" fmla="*/ 804863 h 1628216"/>
              <a:gd name="connsiteX14" fmla="*/ 2547938 w 4086225"/>
              <a:gd name="connsiteY14" fmla="*/ 1114425 h 1628216"/>
              <a:gd name="connsiteX15" fmla="*/ 2749191 w 4086225"/>
              <a:gd name="connsiteY15" fmla="*/ 1353704 h 1628216"/>
              <a:gd name="connsiteX16" fmla="*/ 2959048 w 4086225"/>
              <a:gd name="connsiteY16" fmla="*/ 1537069 h 1628216"/>
              <a:gd name="connsiteX17" fmla="*/ 3228975 w 4086225"/>
              <a:gd name="connsiteY17" fmla="*/ 1628166 h 1628216"/>
              <a:gd name="connsiteX18" fmla="*/ 3439447 w 4086225"/>
              <a:gd name="connsiteY18" fmla="*/ 1546617 h 1628216"/>
              <a:gd name="connsiteX19" fmla="*/ 3609975 w 4086225"/>
              <a:gd name="connsiteY19" fmla="*/ 1347788 h 1628216"/>
              <a:gd name="connsiteX20" fmla="*/ 3910013 w 4086225"/>
              <a:gd name="connsiteY20" fmla="*/ 719138 h 1628216"/>
              <a:gd name="connsiteX21" fmla="*/ 4086225 w 4086225"/>
              <a:gd name="connsiteY21" fmla="*/ 209550 h 1628216"/>
              <a:gd name="connsiteX0" fmla="*/ 0 w 4086225"/>
              <a:gd name="connsiteY0" fmla="*/ 0 h 1597349"/>
              <a:gd name="connsiteX1" fmla="*/ 33338 w 4086225"/>
              <a:gd name="connsiteY1" fmla="*/ 323850 h 1597349"/>
              <a:gd name="connsiteX2" fmla="*/ 90488 w 4086225"/>
              <a:gd name="connsiteY2" fmla="*/ 566738 h 1597349"/>
              <a:gd name="connsiteX3" fmla="*/ 133351 w 4086225"/>
              <a:gd name="connsiteY3" fmla="*/ 671512 h 1597349"/>
              <a:gd name="connsiteX4" fmla="*/ 209550 w 4086225"/>
              <a:gd name="connsiteY4" fmla="*/ 762000 h 1597349"/>
              <a:gd name="connsiteX5" fmla="*/ 357188 w 4086225"/>
              <a:gd name="connsiteY5" fmla="*/ 800100 h 1597349"/>
              <a:gd name="connsiteX6" fmla="*/ 504825 w 4086225"/>
              <a:gd name="connsiteY6" fmla="*/ 862013 h 1597349"/>
              <a:gd name="connsiteX7" fmla="*/ 647700 w 4086225"/>
              <a:gd name="connsiteY7" fmla="*/ 1042988 h 1597349"/>
              <a:gd name="connsiteX8" fmla="*/ 785813 w 4086225"/>
              <a:gd name="connsiteY8" fmla="*/ 1181100 h 1597349"/>
              <a:gd name="connsiteX9" fmla="*/ 1147763 w 4086225"/>
              <a:gd name="connsiteY9" fmla="*/ 1085850 h 1597349"/>
              <a:gd name="connsiteX10" fmla="*/ 1533525 w 4086225"/>
              <a:gd name="connsiteY10" fmla="*/ 862013 h 1597349"/>
              <a:gd name="connsiteX11" fmla="*/ 1790700 w 4086225"/>
              <a:gd name="connsiteY11" fmla="*/ 719138 h 1597349"/>
              <a:gd name="connsiteX12" fmla="*/ 2047876 w 4086225"/>
              <a:gd name="connsiteY12" fmla="*/ 709613 h 1597349"/>
              <a:gd name="connsiteX13" fmla="*/ 2266950 w 4086225"/>
              <a:gd name="connsiteY13" fmla="*/ 804863 h 1597349"/>
              <a:gd name="connsiteX14" fmla="*/ 2547938 w 4086225"/>
              <a:gd name="connsiteY14" fmla="*/ 1114425 h 1597349"/>
              <a:gd name="connsiteX15" fmla="*/ 2749191 w 4086225"/>
              <a:gd name="connsiteY15" fmla="*/ 1353704 h 1597349"/>
              <a:gd name="connsiteX16" fmla="*/ 2959048 w 4086225"/>
              <a:gd name="connsiteY16" fmla="*/ 1537069 h 1597349"/>
              <a:gd name="connsiteX17" fmla="*/ 3173666 w 4086225"/>
              <a:gd name="connsiteY17" fmla="*/ 1597199 h 1597349"/>
              <a:gd name="connsiteX18" fmla="*/ 3439447 w 4086225"/>
              <a:gd name="connsiteY18" fmla="*/ 1546617 h 1597349"/>
              <a:gd name="connsiteX19" fmla="*/ 3609975 w 4086225"/>
              <a:gd name="connsiteY19" fmla="*/ 1347788 h 1597349"/>
              <a:gd name="connsiteX20" fmla="*/ 3910013 w 4086225"/>
              <a:gd name="connsiteY20" fmla="*/ 719138 h 1597349"/>
              <a:gd name="connsiteX21" fmla="*/ 4086225 w 4086225"/>
              <a:gd name="connsiteY21" fmla="*/ 209550 h 1597349"/>
              <a:gd name="connsiteX0" fmla="*/ 0 w 4086225"/>
              <a:gd name="connsiteY0" fmla="*/ 0 h 1597234"/>
              <a:gd name="connsiteX1" fmla="*/ 33338 w 4086225"/>
              <a:gd name="connsiteY1" fmla="*/ 323850 h 1597234"/>
              <a:gd name="connsiteX2" fmla="*/ 90488 w 4086225"/>
              <a:gd name="connsiteY2" fmla="*/ 566738 h 1597234"/>
              <a:gd name="connsiteX3" fmla="*/ 133351 w 4086225"/>
              <a:gd name="connsiteY3" fmla="*/ 671512 h 1597234"/>
              <a:gd name="connsiteX4" fmla="*/ 209550 w 4086225"/>
              <a:gd name="connsiteY4" fmla="*/ 762000 h 1597234"/>
              <a:gd name="connsiteX5" fmla="*/ 357188 w 4086225"/>
              <a:gd name="connsiteY5" fmla="*/ 800100 h 1597234"/>
              <a:gd name="connsiteX6" fmla="*/ 504825 w 4086225"/>
              <a:gd name="connsiteY6" fmla="*/ 862013 h 1597234"/>
              <a:gd name="connsiteX7" fmla="*/ 647700 w 4086225"/>
              <a:gd name="connsiteY7" fmla="*/ 1042988 h 1597234"/>
              <a:gd name="connsiteX8" fmla="*/ 785813 w 4086225"/>
              <a:gd name="connsiteY8" fmla="*/ 1181100 h 1597234"/>
              <a:gd name="connsiteX9" fmla="*/ 1147763 w 4086225"/>
              <a:gd name="connsiteY9" fmla="*/ 1085850 h 1597234"/>
              <a:gd name="connsiteX10" fmla="*/ 1533525 w 4086225"/>
              <a:gd name="connsiteY10" fmla="*/ 862013 h 1597234"/>
              <a:gd name="connsiteX11" fmla="*/ 1790700 w 4086225"/>
              <a:gd name="connsiteY11" fmla="*/ 719138 h 1597234"/>
              <a:gd name="connsiteX12" fmla="*/ 2047876 w 4086225"/>
              <a:gd name="connsiteY12" fmla="*/ 709613 h 1597234"/>
              <a:gd name="connsiteX13" fmla="*/ 2266950 w 4086225"/>
              <a:gd name="connsiteY13" fmla="*/ 804863 h 1597234"/>
              <a:gd name="connsiteX14" fmla="*/ 2547938 w 4086225"/>
              <a:gd name="connsiteY14" fmla="*/ 1114425 h 1597234"/>
              <a:gd name="connsiteX15" fmla="*/ 2749191 w 4086225"/>
              <a:gd name="connsiteY15" fmla="*/ 1353704 h 1597234"/>
              <a:gd name="connsiteX16" fmla="*/ 2959048 w 4086225"/>
              <a:gd name="connsiteY16" fmla="*/ 1537069 h 1597234"/>
              <a:gd name="connsiteX17" fmla="*/ 3173666 w 4086225"/>
              <a:gd name="connsiteY17" fmla="*/ 1597199 h 1597234"/>
              <a:gd name="connsiteX18" fmla="*/ 3411791 w 4086225"/>
              <a:gd name="connsiteY18" fmla="*/ 1531134 h 1597234"/>
              <a:gd name="connsiteX19" fmla="*/ 3609975 w 4086225"/>
              <a:gd name="connsiteY19" fmla="*/ 1347788 h 1597234"/>
              <a:gd name="connsiteX20" fmla="*/ 3910013 w 4086225"/>
              <a:gd name="connsiteY20" fmla="*/ 719138 h 1597234"/>
              <a:gd name="connsiteX21" fmla="*/ 4086225 w 4086225"/>
              <a:gd name="connsiteY21" fmla="*/ 209550 h 1597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86225" h="1597234">
                <a:moveTo>
                  <a:pt x="0" y="0"/>
                </a:moveTo>
                <a:cubicBezTo>
                  <a:pt x="9128" y="114697"/>
                  <a:pt x="18257" y="229394"/>
                  <a:pt x="33338" y="323850"/>
                </a:cubicBezTo>
                <a:cubicBezTo>
                  <a:pt x="48419" y="418306"/>
                  <a:pt x="73819" y="508794"/>
                  <a:pt x="90488" y="566738"/>
                </a:cubicBezTo>
                <a:cubicBezTo>
                  <a:pt x="107157" y="624682"/>
                  <a:pt x="113507" y="638968"/>
                  <a:pt x="133351" y="671512"/>
                </a:cubicBezTo>
                <a:cubicBezTo>
                  <a:pt x="153195" y="704056"/>
                  <a:pt x="172244" y="740569"/>
                  <a:pt x="209550" y="762000"/>
                </a:cubicBezTo>
                <a:cubicBezTo>
                  <a:pt x="246856" y="783431"/>
                  <a:pt x="307976" y="783431"/>
                  <a:pt x="357188" y="800100"/>
                </a:cubicBezTo>
                <a:cubicBezTo>
                  <a:pt x="406401" y="816769"/>
                  <a:pt x="456406" y="821532"/>
                  <a:pt x="504825" y="862013"/>
                </a:cubicBezTo>
                <a:cubicBezTo>
                  <a:pt x="553244" y="902494"/>
                  <a:pt x="600869" y="989807"/>
                  <a:pt x="647700" y="1042988"/>
                </a:cubicBezTo>
                <a:cubicBezTo>
                  <a:pt x="694531" y="1096169"/>
                  <a:pt x="702469" y="1173956"/>
                  <a:pt x="785813" y="1181100"/>
                </a:cubicBezTo>
                <a:cubicBezTo>
                  <a:pt x="869157" y="1188244"/>
                  <a:pt x="1023144" y="1139031"/>
                  <a:pt x="1147763" y="1085850"/>
                </a:cubicBezTo>
                <a:cubicBezTo>
                  <a:pt x="1272382" y="1032669"/>
                  <a:pt x="1426369" y="923132"/>
                  <a:pt x="1533525" y="862013"/>
                </a:cubicBezTo>
                <a:cubicBezTo>
                  <a:pt x="1640681" y="800894"/>
                  <a:pt x="1704975" y="744538"/>
                  <a:pt x="1790700" y="719138"/>
                </a:cubicBezTo>
                <a:cubicBezTo>
                  <a:pt x="1876425" y="693738"/>
                  <a:pt x="1968501" y="695326"/>
                  <a:pt x="2047876" y="709613"/>
                </a:cubicBezTo>
                <a:cubicBezTo>
                  <a:pt x="2127251" y="723900"/>
                  <a:pt x="2183606" y="737394"/>
                  <a:pt x="2266950" y="804863"/>
                </a:cubicBezTo>
                <a:cubicBezTo>
                  <a:pt x="2350294" y="872332"/>
                  <a:pt x="2467565" y="1022952"/>
                  <a:pt x="2547938" y="1114425"/>
                </a:cubicBezTo>
                <a:cubicBezTo>
                  <a:pt x="2628311" y="1205898"/>
                  <a:pt x="2680673" y="1283263"/>
                  <a:pt x="2749191" y="1353704"/>
                </a:cubicBezTo>
                <a:cubicBezTo>
                  <a:pt x="2817709" y="1424145"/>
                  <a:pt x="2888302" y="1496487"/>
                  <a:pt x="2959048" y="1537069"/>
                </a:cubicBezTo>
                <a:cubicBezTo>
                  <a:pt x="3029794" y="1577652"/>
                  <a:pt x="3098209" y="1598188"/>
                  <a:pt x="3173666" y="1597199"/>
                </a:cubicBezTo>
                <a:cubicBezTo>
                  <a:pt x="3249123" y="1596210"/>
                  <a:pt x="3339073" y="1572702"/>
                  <a:pt x="3411791" y="1531134"/>
                </a:cubicBezTo>
                <a:cubicBezTo>
                  <a:pt x="3484509" y="1489566"/>
                  <a:pt x="3526938" y="1483121"/>
                  <a:pt x="3609975" y="1347788"/>
                </a:cubicBezTo>
                <a:cubicBezTo>
                  <a:pt x="3693012" y="1212455"/>
                  <a:pt x="3830638" y="908844"/>
                  <a:pt x="3910013" y="719138"/>
                </a:cubicBezTo>
                <a:cubicBezTo>
                  <a:pt x="3989388" y="529432"/>
                  <a:pt x="4037806" y="369491"/>
                  <a:pt x="4086225" y="209550"/>
                </a:cubicBezTo>
              </a:path>
            </a:pathLst>
          </a:cu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80FF848-90CD-9103-F348-AB9E9C80179B}"/>
              </a:ext>
            </a:extLst>
          </p:cNvPr>
          <p:cNvSpPr>
            <a:spLocks noChangeAspect="1"/>
          </p:cNvSpPr>
          <p:nvPr/>
        </p:nvSpPr>
        <p:spPr>
          <a:xfrm>
            <a:off x="10617247" y="5766888"/>
            <a:ext cx="473595" cy="128956"/>
          </a:xfrm>
          <a:custGeom>
            <a:avLst/>
            <a:gdLst>
              <a:gd name="connsiteX0" fmla="*/ 0 w 346075"/>
              <a:gd name="connsiteY0" fmla="*/ 0 h 80177"/>
              <a:gd name="connsiteX1" fmla="*/ 66675 w 346075"/>
              <a:gd name="connsiteY1" fmla="*/ 50800 h 80177"/>
              <a:gd name="connsiteX2" fmla="*/ 146050 w 346075"/>
              <a:gd name="connsiteY2" fmla="*/ 79375 h 80177"/>
              <a:gd name="connsiteX3" fmla="*/ 212725 w 346075"/>
              <a:gd name="connsiteY3" fmla="*/ 69850 h 80177"/>
              <a:gd name="connsiteX4" fmla="*/ 298450 w 346075"/>
              <a:gd name="connsiteY4" fmla="*/ 44450 h 80177"/>
              <a:gd name="connsiteX5" fmla="*/ 346075 w 346075"/>
              <a:gd name="connsiteY5" fmla="*/ 9525 h 80177"/>
              <a:gd name="connsiteX0" fmla="*/ 0 w 346075"/>
              <a:gd name="connsiteY0" fmla="*/ 0 h 83353"/>
              <a:gd name="connsiteX1" fmla="*/ 66675 w 346075"/>
              <a:gd name="connsiteY1" fmla="*/ 50800 h 83353"/>
              <a:gd name="connsiteX2" fmla="*/ 146050 w 346075"/>
              <a:gd name="connsiteY2" fmla="*/ 79375 h 83353"/>
              <a:gd name="connsiteX3" fmla="*/ 224631 w 346075"/>
              <a:gd name="connsiteY3" fmla="*/ 79375 h 83353"/>
              <a:gd name="connsiteX4" fmla="*/ 298450 w 346075"/>
              <a:gd name="connsiteY4" fmla="*/ 44450 h 83353"/>
              <a:gd name="connsiteX5" fmla="*/ 346075 w 346075"/>
              <a:gd name="connsiteY5" fmla="*/ 9525 h 83353"/>
              <a:gd name="connsiteX0" fmla="*/ 0 w 346075"/>
              <a:gd name="connsiteY0" fmla="*/ 0 h 82608"/>
              <a:gd name="connsiteX1" fmla="*/ 66675 w 346075"/>
              <a:gd name="connsiteY1" fmla="*/ 50800 h 82608"/>
              <a:gd name="connsiteX2" fmla="*/ 146050 w 346075"/>
              <a:gd name="connsiteY2" fmla="*/ 79375 h 82608"/>
              <a:gd name="connsiteX3" fmla="*/ 224631 w 346075"/>
              <a:gd name="connsiteY3" fmla="*/ 79375 h 82608"/>
              <a:gd name="connsiteX4" fmla="*/ 296069 w 346075"/>
              <a:gd name="connsiteY4" fmla="*/ 56356 h 82608"/>
              <a:gd name="connsiteX5" fmla="*/ 346075 w 346075"/>
              <a:gd name="connsiteY5" fmla="*/ 9525 h 82608"/>
              <a:gd name="connsiteX0" fmla="*/ 0 w 346075"/>
              <a:gd name="connsiteY0" fmla="*/ 0 h 82608"/>
              <a:gd name="connsiteX1" fmla="*/ 66675 w 346075"/>
              <a:gd name="connsiteY1" fmla="*/ 50800 h 82608"/>
              <a:gd name="connsiteX2" fmla="*/ 146050 w 346075"/>
              <a:gd name="connsiteY2" fmla="*/ 79375 h 82608"/>
              <a:gd name="connsiteX3" fmla="*/ 224631 w 346075"/>
              <a:gd name="connsiteY3" fmla="*/ 79375 h 82608"/>
              <a:gd name="connsiteX4" fmla="*/ 288925 w 346075"/>
              <a:gd name="connsiteY4" fmla="*/ 56356 h 82608"/>
              <a:gd name="connsiteX5" fmla="*/ 346075 w 346075"/>
              <a:gd name="connsiteY5" fmla="*/ 9525 h 8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075" h="82608">
                <a:moveTo>
                  <a:pt x="0" y="0"/>
                </a:moveTo>
                <a:cubicBezTo>
                  <a:pt x="21166" y="18785"/>
                  <a:pt x="42333" y="37571"/>
                  <a:pt x="66675" y="50800"/>
                </a:cubicBezTo>
                <a:cubicBezTo>
                  <a:pt x="91017" y="64029"/>
                  <a:pt x="119724" y="74612"/>
                  <a:pt x="146050" y="79375"/>
                </a:cubicBezTo>
                <a:cubicBezTo>
                  <a:pt x="172376" y="84138"/>
                  <a:pt x="200819" y="83211"/>
                  <a:pt x="224631" y="79375"/>
                </a:cubicBezTo>
                <a:cubicBezTo>
                  <a:pt x="248443" y="75539"/>
                  <a:pt x="266700" y="66410"/>
                  <a:pt x="288925" y="56356"/>
                </a:cubicBezTo>
                <a:cubicBezTo>
                  <a:pt x="311150" y="46302"/>
                  <a:pt x="333375" y="21960"/>
                  <a:pt x="346075" y="9525"/>
                </a:cubicBezTo>
              </a:path>
            </a:pathLst>
          </a:custGeom>
          <a:noFill/>
          <a:ln w="76200">
            <a:solidFill>
              <a:srgbClr val="8E2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BB16DDB-574C-4F65-11C5-A48065D54642}"/>
              </a:ext>
            </a:extLst>
          </p:cNvPr>
          <p:cNvSpPr>
            <a:spLocks noChangeAspect="1"/>
          </p:cNvSpPr>
          <p:nvPr/>
        </p:nvSpPr>
        <p:spPr>
          <a:xfrm>
            <a:off x="9078934" y="5324164"/>
            <a:ext cx="545051" cy="215348"/>
          </a:xfrm>
          <a:custGeom>
            <a:avLst/>
            <a:gdLst>
              <a:gd name="connsiteX0" fmla="*/ 0 w 371475"/>
              <a:gd name="connsiteY0" fmla="*/ 111919 h 149911"/>
              <a:gd name="connsiteX1" fmla="*/ 40481 w 371475"/>
              <a:gd name="connsiteY1" fmla="*/ 145256 h 149911"/>
              <a:gd name="connsiteX2" fmla="*/ 71437 w 371475"/>
              <a:gd name="connsiteY2" fmla="*/ 147638 h 149911"/>
              <a:gd name="connsiteX3" fmla="*/ 142875 w 371475"/>
              <a:gd name="connsiteY3" fmla="*/ 126206 h 149911"/>
              <a:gd name="connsiteX4" fmla="*/ 226218 w 371475"/>
              <a:gd name="connsiteY4" fmla="*/ 95250 h 149911"/>
              <a:gd name="connsiteX5" fmla="*/ 297656 w 371475"/>
              <a:gd name="connsiteY5" fmla="*/ 54769 h 149911"/>
              <a:gd name="connsiteX6" fmla="*/ 350043 w 371475"/>
              <a:gd name="connsiteY6" fmla="*/ 21431 h 149911"/>
              <a:gd name="connsiteX7" fmla="*/ 371475 w 371475"/>
              <a:gd name="connsiteY7" fmla="*/ 0 h 149911"/>
              <a:gd name="connsiteX0" fmla="*/ 0 w 371475"/>
              <a:gd name="connsiteY0" fmla="*/ 111919 h 149911"/>
              <a:gd name="connsiteX1" fmla="*/ 40481 w 371475"/>
              <a:gd name="connsiteY1" fmla="*/ 145256 h 149911"/>
              <a:gd name="connsiteX2" fmla="*/ 80962 w 371475"/>
              <a:gd name="connsiteY2" fmla="*/ 147638 h 149911"/>
              <a:gd name="connsiteX3" fmla="*/ 142875 w 371475"/>
              <a:gd name="connsiteY3" fmla="*/ 126206 h 149911"/>
              <a:gd name="connsiteX4" fmla="*/ 226218 w 371475"/>
              <a:gd name="connsiteY4" fmla="*/ 95250 h 149911"/>
              <a:gd name="connsiteX5" fmla="*/ 297656 w 371475"/>
              <a:gd name="connsiteY5" fmla="*/ 54769 h 149911"/>
              <a:gd name="connsiteX6" fmla="*/ 350043 w 371475"/>
              <a:gd name="connsiteY6" fmla="*/ 21431 h 149911"/>
              <a:gd name="connsiteX7" fmla="*/ 371475 w 371475"/>
              <a:gd name="connsiteY7" fmla="*/ 0 h 149911"/>
              <a:gd name="connsiteX0" fmla="*/ 0 w 371475"/>
              <a:gd name="connsiteY0" fmla="*/ 111919 h 149911"/>
              <a:gd name="connsiteX1" fmla="*/ 40481 w 371475"/>
              <a:gd name="connsiteY1" fmla="*/ 145256 h 149911"/>
              <a:gd name="connsiteX2" fmla="*/ 88105 w 371475"/>
              <a:gd name="connsiteY2" fmla="*/ 147638 h 149911"/>
              <a:gd name="connsiteX3" fmla="*/ 142875 w 371475"/>
              <a:gd name="connsiteY3" fmla="*/ 126206 h 149911"/>
              <a:gd name="connsiteX4" fmla="*/ 226218 w 371475"/>
              <a:gd name="connsiteY4" fmla="*/ 95250 h 149911"/>
              <a:gd name="connsiteX5" fmla="*/ 297656 w 371475"/>
              <a:gd name="connsiteY5" fmla="*/ 54769 h 149911"/>
              <a:gd name="connsiteX6" fmla="*/ 350043 w 371475"/>
              <a:gd name="connsiteY6" fmla="*/ 21431 h 149911"/>
              <a:gd name="connsiteX7" fmla="*/ 371475 w 371475"/>
              <a:gd name="connsiteY7" fmla="*/ 0 h 149911"/>
              <a:gd name="connsiteX0" fmla="*/ 0 w 371475"/>
              <a:gd name="connsiteY0" fmla="*/ 111919 h 148963"/>
              <a:gd name="connsiteX1" fmla="*/ 38100 w 371475"/>
              <a:gd name="connsiteY1" fmla="*/ 142874 h 148963"/>
              <a:gd name="connsiteX2" fmla="*/ 88105 w 371475"/>
              <a:gd name="connsiteY2" fmla="*/ 147638 h 148963"/>
              <a:gd name="connsiteX3" fmla="*/ 142875 w 371475"/>
              <a:gd name="connsiteY3" fmla="*/ 126206 h 148963"/>
              <a:gd name="connsiteX4" fmla="*/ 226218 w 371475"/>
              <a:gd name="connsiteY4" fmla="*/ 95250 h 148963"/>
              <a:gd name="connsiteX5" fmla="*/ 297656 w 371475"/>
              <a:gd name="connsiteY5" fmla="*/ 54769 h 148963"/>
              <a:gd name="connsiteX6" fmla="*/ 350043 w 371475"/>
              <a:gd name="connsiteY6" fmla="*/ 21431 h 148963"/>
              <a:gd name="connsiteX7" fmla="*/ 371475 w 371475"/>
              <a:gd name="connsiteY7" fmla="*/ 0 h 148963"/>
              <a:gd name="connsiteX0" fmla="*/ 0 w 371475"/>
              <a:gd name="connsiteY0" fmla="*/ 111919 h 148259"/>
              <a:gd name="connsiteX1" fmla="*/ 38100 w 371475"/>
              <a:gd name="connsiteY1" fmla="*/ 142874 h 148259"/>
              <a:gd name="connsiteX2" fmla="*/ 88105 w 371475"/>
              <a:gd name="connsiteY2" fmla="*/ 147638 h 148259"/>
              <a:gd name="connsiteX3" fmla="*/ 147638 w 371475"/>
              <a:gd name="connsiteY3" fmla="*/ 135731 h 148259"/>
              <a:gd name="connsiteX4" fmla="*/ 226218 w 371475"/>
              <a:gd name="connsiteY4" fmla="*/ 95250 h 148259"/>
              <a:gd name="connsiteX5" fmla="*/ 297656 w 371475"/>
              <a:gd name="connsiteY5" fmla="*/ 54769 h 148259"/>
              <a:gd name="connsiteX6" fmla="*/ 350043 w 371475"/>
              <a:gd name="connsiteY6" fmla="*/ 21431 h 148259"/>
              <a:gd name="connsiteX7" fmla="*/ 371475 w 371475"/>
              <a:gd name="connsiteY7" fmla="*/ 0 h 148259"/>
              <a:gd name="connsiteX0" fmla="*/ 0 w 371475"/>
              <a:gd name="connsiteY0" fmla="*/ 111919 h 148259"/>
              <a:gd name="connsiteX1" fmla="*/ 38100 w 371475"/>
              <a:gd name="connsiteY1" fmla="*/ 142874 h 148259"/>
              <a:gd name="connsiteX2" fmla="*/ 88105 w 371475"/>
              <a:gd name="connsiteY2" fmla="*/ 147638 h 148259"/>
              <a:gd name="connsiteX3" fmla="*/ 147638 w 371475"/>
              <a:gd name="connsiteY3" fmla="*/ 135731 h 148259"/>
              <a:gd name="connsiteX4" fmla="*/ 219074 w 371475"/>
              <a:gd name="connsiteY4" fmla="*/ 104775 h 148259"/>
              <a:gd name="connsiteX5" fmla="*/ 297656 w 371475"/>
              <a:gd name="connsiteY5" fmla="*/ 54769 h 148259"/>
              <a:gd name="connsiteX6" fmla="*/ 350043 w 371475"/>
              <a:gd name="connsiteY6" fmla="*/ 21431 h 148259"/>
              <a:gd name="connsiteX7" fmla="*/ 371475 w 371475"/>
              <a:gd name="connsiteY7" fmla="*/ 0 h 148259"/>
              <a:gd name="connsiteX0" fmla="*/ 0 w 371475"/>
              <a:gd name="connsiteY0" fmla="*/ 111919 h 148259"/>
              <a:gd name="connsiteX1" fmla="*/ 38100 w 371475"/>
              <a:gd name="connsiteY1" fmla="*/ 142874 h 148259"/>
              <a:gd name="connsiteX2" fmla="*/ 88105 w 371475"/>
              <a:gd name="connsiteY2" fmla="*/ 147638 h 148259"/>
              <a:gd name="connsiteX3" fmla="*/ 147638 w 371475"/>
              <a:gd name="connsiteY3" fmla="*/ 135731 h 148259"/>
              <a:gd name="connsiteX4" fmla="*/ 219074 w 371475"/>
              <a:gd name="connsiteY4" fmla="*/ 104775 h 148259"/>
              <a:gd name="connsiteX5" fmla="*/ 290512 w 371475"/>
              <a:gd name="connsiteY5" fmla="*/ 66676 h 148259"/>
              <a:gd name="connsiteX6" fmla="*/ 350043 w 371475"/>
              <a:gd name="connsiteY6" fmla="*/ 21431 h 148259"/>
              <a:gd name="connsiteX7" fmla="*/ 371475 w 371475"/>
              <a:gd name="connsiteY7" fmla="*/ 0 h 148259"/>
              <a:gd name="connsiteX0" fmla="*/ 0 w 371475"/>
              <a:gd name="connsiteY0" fmla="*/ 111919 h 148259"/>
              <a:gd name="connsiteX1" fmla="*/ 38100 w 371475"/>
              <a:gd name="connsiteY1" fmla="*/ 142874 h 148259"/>
              <a:gd name="connsiteX2" fmla="*/ 88105 w 371475"/>
              <a:gd name="connsiteY2" fmla="*/ 147638 h 148259"/>
              <a:gd name="connsiteX3" fmla="*/ 147638 w 371475"/>
              <a:gd name="connsiteY3" fmla="*/ 135731 h 148259"/>
              <a:gd name="connsiteX4" fmla="*/ 219074 w 371475"/>
              <a:gd name="connsiteY4" fmla="*/ 104775 h 148259"/>
              <a:gd name="connsiteX5" fmla="*/ 290512 w 371475"/>
              <a:gd name="connsiteY5" fmla="*/ 66676 h 148259"/>
              <a:gd name="connsiteX6" fmla="*/ 323849 w 371475"/>
              <a:gd name="connsiteY6" fmla="*/ 42862 h 148259"/>
              <a:gd name="connsiteX7" fmla="*/ 371475 w 371475"/>
              <a:gd name="connsiteY7" fmla="*/ 0 h 148259"/>
              <a:gd name="connsiteX0" fmla="*/ 0 w 383381"/>
              <a:gd name="connsiteY0" fmla="*/ 90487 h 149286"/>
              <a:gd name="connsiteX1" fmla="*/ 50006 w 383381"/>
              <a:gd name="connsiteY1" fmla="*/ 142874 h 149286"/>
              <a:gd name="connsiteX2" fmla="*/ 100011 w 383381"/>
              <a:gd name="connsiteY2" fmla="*/ 147638 h 149286"/>
              <a:gd name="connsiteX3" fmla="*/ 159544 w 383381"/>
              <a:gd name="connsiteY3" fmla="*/ 135731 h 149286"/>
              <a:gd name="connsiteX4" fmla="*/ 230980 w 383381"/>
              <a:gd name="connsiteY4" fmla="*/ 104775 h 149286"/>
              <a:gd name="connsiteX5" fmla="*/ 302418 w 383381"/>
              <a:gd name="connsiteY5" fmla="*/ 66676 h 149286"/>
              <a:gd name="connsiteX6" fmla="*/ 335755 w 383381"/>
              <a:gd name="connsiteY6" fmla="*/ 42862 h 149286"/>
              <a:gd name="connsiteX7" fmla="*/ 383381 w 383381"/>
              <a:gd name="connsiteY7" fmla="*/ 0 h 149286"/>
              <a:gd name="connsiteX0" fmla="*/ 0 w 378618"/>
              <a:gd name="connsiteY0" fmla="*/ 111918 h 148259"/>
              <a:gd name="connsiteX1" fmla="*/ 45243 w 378618"/>
              <a:gd name="connsiteY1" fmla="*/ 142874 h 148259"/>
              <a:gd name="connsiteX2" fmla="*/ 95248 w 378618"/>
              <a:gd name="connsiteY2" fmla="*/ 147638 h 148259"/>
              <a:gd name="connsiteX3" fmla="*/ 154781 w 378618"/>
              <a:gd name="connsiteY3" fmla="*/ 135731 h 148259"/>
              <a:gd name="connsiteX4" fmla="*/ 226217 w 378618"/>
              <a:gd name="connsiteY4" fmla="*/ 104775 h 148259"/>
              <a:gd name="connsiteX5" fmla="*/ 297655 w 378618"/>
              <a:gd name="connsiteY5" fmla="*/ 66676 h 148259"/>
              <a:gd name="connsiteX6" fmla="*/ 330992 w 378618"/>
              <a:gd name="connsiteY6" fmla="*/ 42862 h 148259"/>
              <a:gd name="connsiteX7" fmla="*/ 378618 w 378618"/>
              <a:gd name="connsiteY7" fmla="*/ 0 h 148259"/>
              <a:gd name="connsiteX0" fmla="*/ 0 w 385762"/>
              <a:gd name="connsiteY0" fmla="*/ 92868 h 149149"/>
              <a:gd name="connsiteX1" fmla="*/ 52387 w 385762"/>
              <a:gd name="connsiteY1" fmla="*/ 142874 h 149149"/>
              <a:gd name="connsiteX2" fmla="*/ 102392 w 385762"/>
              <a:gd name="connsiteY2" fmla="*/ 147638 h 149149"/>
              <a:gd name="connsiteX3" fmla="*/ 161925 w 385762"/>
              <a:gd name="connsiteY3" fmla="*/ 135731 h 149149"/>
              <a:gd name="connsiteX4" fmla="*/ 233361 w 385762"/>
              <a:gd name="connsiteY4" fmla="*/ 104775 h 149149"/>
              <a:gd name="connsiteX5" fmla="*/ 304799 w 385762"/>
              <a:gd name="connsiteY5" fmla="*/ 66676 h 149149"/>
              <a:gd name="connsiteX6" fmla="*/ 338136 w 385762"/>
              <a:gd name="connsiteY6" fmla="*/ 42862 h 149149"/>
              <a:gd name="connsiteX7" fmla="*/ 385762 w 385762"/>
              <a:gd name="connsiteY7" fmla="*/ 0 h 149149"/>
              <a:gd name="connsiteX0" fmla="*/ 0 w 387154"/>
              <a:gd name="connsiteY0" fmla="*/ 85546 h 141827"/>
              <a:gd name="connsiteX1" fmla="*/ 52387 w 387154"/>
              <a:gd name="connsiteY1" fmla="*/ 135552 h 141827"/>
              <a:gd name="connsiteX2" fmla="*/ 102392 w 387154"/>
              <a:gd name="connsiteY2" fmla="*/ 140316 h 141827"/>
              <a:gd name="connsiteX3" fmla="*/ 161925 w 387154"/>
              <a:gd name="connsiteY3" fmla="*/ 128409 h 141827"/>
              <a:gd name="connsiteX4" fmla="*/ 233361 w 387154"/>
              <a:gd name="connsiteY4" fmla="*/ 97453 h 141827"/>
              <a:gd name="connsiteX5" fmla="*/ 304799 w 387154"/>
              <a:gd name="connsiteY5" fmla="*/ 59354 h 141827"/>
              <a:gd name="connsiteX6" fmla="*/ 338136 w 387154"/>
              <a:gd name="connsiteY6" fmla="*/ 35540 h 141827"/>
              <a:gd name="connsiteX7" fmla="*/ 387154 w 387154"/>
              <a:gd name="connsiteY7" fmla="*/ 0 h 141827"/>
              <a:gd name="connsiteX0" fmla="*/ 0 w 387154"/>
              <a:gd name="connsiteY0" fmla="*/ 85546 h 141827"/>
              <a:gd name="connsiteX1" fmla="*/ 52387 w 387154"/>
              <a:gd name="connsiteY1" fmla="*/ 135552 h 141827"/>
              <a:gd name="connsiteX2" fmla="*/ 102392 w 387154"/>
              <a:gd name="connsiteY2" fmla="*/ 140316 h 141827"/>
              <a:gd name="connsiteX3" fmla="*/ 161925 w 387154"/>
              <a:gd name="connsiteY3" fmla="*/ 128409 h 141827"/>
              <a:gd name="connsiteX4" fmla="*/ 233361 w 387154"/>
              <a:gd name="connsiteY4" fmla="*/ 97453 h 141827"/>
              <a:gd name="connsiteX5" fmla="*/ 304799 w 387154"/>
              <a:gd name="connsiteY5" fmla="*/ 59354 h 141827"/>
              <a:gd name="connsiteX6" fmla="*/ 343704 w 387154"/>
              <a:gd name="connsiteY6" fmla="*/ 37981 h 141827"/>
              <a:gd name="connsiteX7" fmla="*/ 387154 w 387154"/>
              <a:gd name="connsiteY7" fmla="*/ 0 h 141827"/>
              <a:gd name="connsiteX0" fmla="*/ 0 w 392722"/>
              <a:gd name="connsiteY0" fmla="*/ 84326 h 140607"/>
              <a:gd name="connsiteX1" fmla="*/ 52387 w 392722"/>
              <a:gd name="connsiteY1" fmla="*/ 134332 h 140607"/>
              <a:gd name="connsiteX2" fmla="*/ 102392 w 392722"/>
              <a:gd name="connsiteY2" fmla="*/ 139096 h 140607"/>
              <a:gd name="connsiteX3" fmla="*/ 161925 w 392722"/>
              <a:gd name="connsiteY3" fmla="*/ 127189 h 140607"/>
              <a:gd name="connsiteX4" fmla="*/ 233361 w 392722"/>
              <a:gd name="connsiteY4" fmla="*/ 96233 h 140607"/>
              <a:gd name="connsiteX5" fmla="*/ 304799 w 392722"/>
              <a:gd name="connsiteY5" fmla="*/ 58134 h 140607"/>
              <a:gd name="connsiteX6" fmla="*/ 343704 w 392722"/>
              <a:gd name="connsiteY6" fmla="*/ 36761 h 140607"/>
              <a:gd name="connsiteX7" fmla="*/ 392722 w 392722"/>
              <a:gd name="connsiteY7" fmla="*/ 0 h 140607"/>
              <a:gd name="connsiteX0" fmla="*/ 0 w 394114"/>
              <a:gd name="connsiteY0" fmla="*/ 73343 h 141270"/>
              <a:gd name="connsiteX1" fmla="*/ 53779 w 394114"/>
              <a:gd name="connsiteY1" fmla="*/ 134332 h 141270"/>
              <a:gd name="connsiteX2" fmla="*/ 103784 w 394114"/>
              <a:gd name="connsiteY2" fmla="*/ 139096 h 141270"/>
              <a:gd name="connsiteX3" fmla="*/ 163317 w 394114"/>
              <a:gd name="connsiteY3" fmla="*/ 127189 h 141270"/>
              <a:gd name="connsiteX4" fmla="*/ 234753 w 394114"/>
              <a:gd name="connsiteY4" fmla="*/ 96233 h 141270"/>
              <a:gd name="connsiteX5" fmla="*/ 306191 w 394114"/>
              <a:gd name="connsiteY5" fmla="*/ 58134 h 141270"/>
              <a:gd name="connsiteX6" fmla="*/ 345096 w 394114"/>
              <a:gd name="connsiteY6" fmla="*/ 36761 h 141270"/>
              <a:gd name="connsiteX7" fmla="*/ 394114 w 394114"/>
              <a:gd name="connsiteY7" fmla="*/ 0 h 141270"/>
              <a:gd name="connsiteX0" fmla="*/ 0 w 394114"/>
              <a:gd name="connsiteY0" fmla="*/ 73343 h 141270"/>
              <a:gd name="connsiteX1" fmla="*/ 53779 w 394114"/>
              <a:gd name="connsiteY1" fmla="*/ 134332 h 141270"/>
              <a:gd name="connsiteX2" fmla="*/ 103784 w 394114"/>
              <a:gd name="connsiteY2" fmla="*/ 139096 h 141270"/>
              <a:gd name="connsiteX3" fmla="*/ 163317 w 394114"/>
              <a:gd name="connsiteY3" fmla="*/ 127189 h 141270"/>
              <a:gd name="connsiteX4" fmla="*/ 234753 w 394114"/>
              <a:gd name="connsiteY4" fmla="*/ 96233 h 141270"/>
              <a:gd name="connsiteX5" fmla="*/ 306191 w 394114"/>
              <a:gd name="connsiteY5" fmla="*/ 58134 h 141270"/>
              <a:gd name="connsiteX6" fmla="*/ 345096 w 394114"/>
              <a:gd name="connsiteY6" fmla="*/ 36761 h 141270"/>
              <a:gd name="connsiteX7" fmla="*/ 394114 w 394114"/>
              <a:gd name="connsiteY7" fmla="*/ 0 h 141270"/>
              <a:gd name="connsiteX0" fmla="*/ 0 w 388546"/>
              <a:gd name="connsiteY0" fmla="*/ 64800 h 141822"/>
              <a:gd name="connsiteX1" fmla="*/ 48211 w 388546"/>
              <a:gd name="connsiteY1" fmla="*/ 134332 h 141822"/>
              <a:gd name="connsiteX2" fmla="*/ 98216 w 388546"/>
              <a:gd name="connsiteY2" fmla="*/ 139096 h 141822"/>
              <a:gd name="connsiteX3" fmla="*/ 157749 w 388546"/>
              <a:gd name="connsiteY3" fmla="*/ 127189 h 141822"/>
              <a:gd name="connsiteX4" fmla="*/ 229185 w 388546"/>
              <a:gd name="connsiteY4" fmla="*/ 96233 h 141822"/>
              <a:gd name="connsiteX5" fmla="*/ 300623 w 388546"/>
              <a:gd name="connsiteY5" fmla="*/ 58134 h 141822"/>
              <a:gd name="connsiteX6" fmla="*/ 339528 w 388546"/>
              <a:gd name="connsiteY6" fmla="*/ 36761 h 141822"/>
              <a:gd name="connsiteX7" fmla="*/ 388546 w 388546"/>
              <a:gd name="connsiteY7" fmla="*/ 0 h 141822"/>
              <a:gd name="connsiteX0" fmla="*/ 0 w 388546"/>
              <a:gd name="connsiteY0" fmla="*/ 64800 h 141822"/>
              <a:gd name="connsiteX1" fmla="*/ 48211 w 388546"/>
              <a:gd name="connsiteY1" fmla="*/ 134332 h 141822"/>
              <a:gd name="connsiteX2" fmla="*/ 98216 w 388546"/>
              <a:gd name="connsiteY2" fmla="*/ 139096 h 141822"/>
              <a:gd name="connsiteX3" fmla="*/ 157749 w 388546"/>
              <a:gd name="connsiteY3" fmla="*/ 127189 h 141822"/>
              <a:gd name="connsiteX4" fmla="*/ 229185 w 388546"/>
              <a:gd name="connsiteY4" fmla="*/ 96233 h 141822"/>
              <a:gd name="connsiteX5" fmla="*/ 300623 w 388546"/>
              <a:gd name="connsiteY5" fmla="*/ 58134 h 141822"/>
              <a:gd name="connsiteX6" fmla="*/ 339528 w 388546"/>
              <a:gd name="connsiteY6" fmla="*/ 36761 h 141822"/>
              <a:gd name="connsiteX7" fmla="*/ 388546 w 388546"/>
              <a:gd name="connsiteY7" fmla="*/ 0 h 141822"/>
              <a:gd name="connsiteX0" fmla="*/ 0 w 392722"/>
              <a:gd name="connsiteY0" fmla="*/ 64800 h 141822"/>
              <a:gd name="connsiteX1" fmla="*/ 52387 w 392722"/>
              <a:gd name="connsiteY1" fmla="*/ 134332 h 141822"/>
              <a:gd name="connsiteX2" fmla="*/ 102392 w 392722"/>
              <a:gd name="connsiteY2" fmla="*/ 139096 h 141822"/>
              <a:gd name="connsiteX3" fmla="*/ 161925 w 392722"/>
              <a:gd name="connsiteY3" fmla="*/ 127189 h 141822"/>
              <a:gd name="connsiteX4" fmla="*/ 233361 w 392722"/>
              <a:gd name="connsiteY4" fmla="*/ 96233 h 141822"/>
              <a:gd name="connsiteX5" fmla="*/ 304799 w 392722"/>
              <a:gd name="connsiteY5" fmla="*/ 58134 h 141822"/>
              <a:gd name="connsiteX6" fmla="*/ 343704 w 392722"/>
              <a:gd name="connsiteY6" fmla="*/ 36761 h 141822"/>
              <a:gd name="connsiteX7" fmla="*/ 392722 w 392722"/>
              <a:gd name="connsiteY7" fmla="*/ 0 h 141822"/>
              <a:gd name="connsiteX0" fmla="*/ 0 w 392722"/>
              <a:gd name="connsiteY0" fmla="*/ 64800 h 141822"/>
              <a:gd name="connsiteX1" fmla="*/ 52387 w 392722"/>
              <a:gd name="connsiteY1" fmla="*/ 134332 h 141822"/>
              <a:gd name="connsiteX2" fmla="*/ 102392 w 392722"/>
              <a:gd name="connsiteY2" fmla="*/ 139096 h 141822"/>
              <a:gd name="connsiteX3" fmla="*/ 161925 w 392722"/>
              <a:gd name="connsiteY3" fmla="*/ 127189 h 141822"/>
              <a:gd name="connsiteX4" fmla="*/ 233361 w 392722"/>
              <a:gd name="connsiteY4" fmla="*/ 96233 h 141822"/>
              <a:gd name="connsiteX5" fmla="*/ 306191 w 392722"/>
              <a:gd name="connsiteY5" fmla="*/ 63015 h 141822"/>
              <a:gd name="connsiteX6" fmla="*/ 343704 w 392722"/>
              <a:gd name="connsiteY6" fmla="*/ 36761 h 141822"/>
              <a:gd name="connsiteX7" fmla="*/ 392722 w 392722"/>
              <a:gd name="connsiteY7" fmla="*/ 0 h 141822"/>
              <a:gd name="connsiteX0" fmla="*/ 0 w 392722"/>
              <a:gd name="connsiteY0" fmla="*/ 64800 h 141822"/>
              <a:gd name="connsiteX1" fmla="*/ 52387 w 392722"/>
              <a:gd name="connsiteY1" fmla="*/ 134332 h 141822"/>
              <a:gd name="connsiteX2" fmla="*/ 102392 w 392722"/>
              <a:gd name="connsiteY2" fmla="*/ 139096 h 141822"/>
              <a:gd name="connsiteX3" fmla="*/ 161925 w 392722"/>
              <a:gd name="connsiteY3" fmla="*/ 127189 h 141822"/>
              <a:gd name="connsiteX4" fmla="*/ 233361 w 392722"/>
              <a:gd name="connsiteY4" fmla="*/ 96233 h 141822"/>
              <a:gd name="connsiteX5" fmla="*/ 306191 w 392722"/>
              <a:gd name="connsiteY5" fmla="*/ 63015 h 141822"/>
              <a:gd name="connsiteX6" fmla="*/ 343704 w 392722"/>
              <a:gd name="connsiteY6" fmla="*/ 36761 h 141822"/>
              <a:gd name="connsiteX7" fmla="*/ 392722 w 392722"/>
              <a:gd name="connsiteY7" fmla="*/ 0 h 141822"/>
              <a:gd name="connsiteX0" fmla="*/ 0 w 392722"/>
              <a:gd name="connsiteY0" fmla="*/ 64800 h 141822"/>
              <a:gd name="connsiteX1" fmla="*/ 52387 w 392722"/>
              <a:gd name="connsiteY1" fmla="*/ 134332 h 141822"/>
              <a:gd name="connsiteX2" fmla="*/ 102392 w 392722"/>
              <a:gd name="connsiteY2" fmla="*/ 139096 h 141822"/>
              <a:gd name="connsiteX3" fmla="*/ 161925 w 392722"/>
              <a:gd name="connsiteY3" fmla="*/ 127189 h 141822"/>
              <a:gd name="connsiteX4" fmla="*/ 233361 w 392722"/>
              <a:gd name="connsiteY4" fmla="*/ 96233 h 141822"/>
              <a:gd name="connsiteX5" fmla="*/ 306191 w 392722"/>
              <a:gd name="connsiteY5" fmla="*/ 63015 h 141822"/>
              <a:gd name="connsiteX6" fmla="*/ 343704 w 392722"/>
              <a:gd name="connsiteY6" fmla="*/ 36761 h 141822"/>
              <a:gd name="connsiteX7" fmla="*/ 392722 w 392722"/>
              <a:gd name="connsiteY7" fmla="*/ 0 h 141822"/>
              <a:gd name="connsiteX0" fmla="*/ 0 w 392722"/>
              <a:gd name="connsiteY0" fmla="*/ 64800 h 141822"/>
              <a:gd name="connsiteX1" fmla="*/ 52387 w 392722"/>
              <a:gd name="connsiteY1" fmla="*/ 134332 h 141822"/>
              <a:gd name="connsiteX2" fmla="*/ 102392 w 392722"/>
              <a:gd name="connsiteY2" fmla="*/ 139096 h 141822"/>
              <a:gd name="connsiteX3" fmla="*/ 161925 w 392722"/>
              <a:gd name="connsiteY3" fmla="*/ 127189 h 141822"/>
              <a:gd name="connsiteX4" fmla="*/ 231969 w 392722"/>
              <a:gd name="connsiteY4" fmla="*/ 101114 h 141822"/>
              <a:gd name="connsiteX5" fmla="*/ 306191 w 392722"/>
              <a:gd name="connsiteY5" fmla="*/ 63015 h 141822"/>
              <a:gd name="connsiteX6" fmla="*/ 343704 w 392722"/>
              <a:gd name="connsiteY6" fmla="*/ 36761 h 141822"/>
              <a:gd name="connsiteX7" fmla="*/ 392722 w 392722"/>
              <a:gd name="connsiteY7" fmla="*/ 0 h 141822"/>
              <a:gd name="connsiteX0" fmla="*/ 0 w 392722"/>
              <a:gd name="connsiteY0" fmla="*/ 64800 h 139170"/>
              <a:gd name="connsiteX1" fmla="*/ 44034 w 392722"/>
              <a:gd name="connsiteY1" fmla="*/ 122129 h 139170"/>
              <a:gd name="connsiteX2" fmla="*/ 102392 w 392722"/>
              <a:gd name="connsiteY2" fmla="*/ 139096 h 139170"/>
              <a:gd name="connsiteX3" fmla="*/ 161925 w 392722"/>
              <a:gd name="connsiteY3" fmla="*/ 127189 h 139170"/>
              <a:gd name="connsiteX4" fmla="*/ 231969 w 392722"/>
              <a:gd name="connsiteY4" fmla="*/ 101114 h 139170"/>
              <a:gd name="connsiteX5" fmla="*/ 306191 w 392722"/>
              <a:gd name="connsiteY5" fmla="*/ 63015 h 139170"/>
              <a:gd name="connsiteX6" fmla="*/ 343704 w 392722"/>
              <a:gd name="connsiteY6" fmla="*/ 36761 h 139170"/>
              <a:gd name="connsiteX7" fmla="*/ 392722 w 392722"/>
              <a:gd name="connsiteY7" fmla="*/ 0 h 139170"/>
              <a:gd name="connsiteX0" fmla="*/ 0 w 392722"/>
              <a:gd name="connsiteY0" fmla="*/ 64800 h 139170"/>
              <a:gd name="connsiteX1" fmla="*/ 44034 w 392722"/>
              <a:gd name="connsiteY1" fmla="*/ 122129 h 139170"/>
              <a:gd name="connsiteX2" fmla="*/ 102392 w 392722"/>
              <a:gd name="connsiteY2" fmla="*/ 139096 h 139170"/>
              <a:gd name="connsiteX3" fmla="*/ 161925 w 392722"/>
              <a:gd name="connsiteY3" fmla="*/ 127189 h 139170"/>
              <a:gd name="connsiteX4" fmla="*/ 231969 w 392722"/>
              <a:gd name="connsiteY4" fmla="*/ 101114 h 139170"/>
              <a:gd name="connsiteX5" fmla="*/ 306191 w 392722"/>
              <a:gd name="connsiteY5" fmla="*/ 63015 h 139170"/>
              <a:gd name="connsiteX6" fmla="*/ 346488 w 392722"/>
              <a:gd name="connsiteY6" fmla="*/ 36761 h 139170"/>
              <a:gd name="connsiteX7" fmla="*/ 392722 w 392722"/>
              <a:gd name="connsiteY7" fmla="*/ 0 h 139170"/>
              <a:gd name="connsiteX0" fmla="*/ 0 w 398290"/>
              <a:gd name="connsiteY0" fmla="*/ 63580 h 137950"/>
              <a:gd name="connsiteX1" fmla="*/ 44034 w 398290"/>
              <a:gd name="connsiteY1" fmla="*/ 120909 h 137950"/>
              <a:gd name="connsiteX2" fmla="*/ 102392 w 398290"/>
              <a:gd name="connsiteY2" fmla="*/ 137876 h 137950"/>
              <a:gd name="connsiteX3" fmla="*/ 161925 w 398290"/>
              <a:gd name="connsiteY3" fmla="*/ 125969 h 137950"/>
              <a:gd name="connsiteX4" fmla="*/ 231969 w 398290"/>
              <a:gd name="connsiteY4" fmla="*/ 99894 h 137950"/>
              <a:gd name="connsiteX5" fmla="*/ 306191 w 398290"/>
              <a:gd name="connsiteY5" fmla="*/ 61795 h 137950"/>
              <a:gd name="connsiteX6" fmla="*/ 346488 w 398290"/>
              <a:gd name="connsiteY6" fmla="*/ 35541 h 137950"/>
              <a:gd name="connsiteX7" fmla="*/ 398290 w 398290"/>
              <a:gd name="connsiteY7" fmla="*/ 0 h 13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290" h="137950">
                <a:moveTo>
                  <a:pt x="0" y="63580"/>
                </a:moveTo>
                <a:cubicBezTo>
                  <a:pt x="18463" y="94356"/>
                  <a:pt x="26969" y="108526"/>
                  <a:pt x="44034" y="120909"/>
                </a:cubicBezTo>
                <a:cubicBezTo>
                  <a:pt x="61099" y="133292"/>
                  <a:pt x="82744" y="137033"/>
                  <a:pt x="102392" y="137876"/>
                </a:cubicBezTo>
                <a:cubicBezTo>
                  <a:pt x="122040" y="138719"/>
                  <a:pt x="140329" y="132299"/>
                  <a:pt x="161925" y="125969"/>
                </a:cubicBezTo>
                <a:cubicBezTo>
                  <a:pt x="183521" y="119639"/>
                  <a:pt x="207925" y="110590"/>
                  <a:pt x="231969" y="99894"/>
                </a:cubicBezTo>
                <a:cubicBezTo>
                  <a:pt x="256013" y="89198"/>
                  <a:pt x="287105" y="72521"/>
                  <a:pt x="306191" y="61795"/>
                </a:cubicBezTo>
                <a:cubicBezTo>
                  <a:pt x="325278" y="51070"/>
                  <a:pt x="334185" y="44669"/>
                  <a:pt x="346488" y="35541"/>
                </a:cubicBezTo>
                <a:cubicBezTo>
                  <a:pt x="358791" y="26413"/>
                  <a:pt x="393725" y="6151"/>
                  <a:pt x="398290" y="0"/>
                </a:cubicBezTo>
              </a:path>
            </a:pathLst>
          </a:custGeom>
          <a:noFill/>
          <a:ln w="76200">
            <a:solidFill>
              <a:srgbClr val="8E2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3EB5263-8C99-41CB-71B1-9A9067C13334}"/>
              </a:ext>
            </a:extLst>
          </p:cNvPr>
          <p:cNvGrpSpPr/>
          <p:nvPr/>
        </p:nvGrpSpPr>
        <p:grpSpPr>
          <a:xfrm>
            <a:off x="4137386" y="4294926"/>
            <a:ext cx="3669200" cy="2148363"/>
            <a:chOff x="3984982" y="4630206"/>
            <a:chExt cx="3669200" cy="2148363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C385235-E054-E3A0-549C-B623032B31C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515821" y="4926932"/>
              <a:ext cx="0" cy="148796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CDFD53-61A1-1A77-00C3-EC320252248F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562174" y="6480089"/>
              <a:ext cx="2884517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5E71DAE-397E-20FD-3460-810363B4B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82743" y="4965151"/>
              <a:ext cx="136481" cy="128944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E1E56E4-CAB1-32AA-49AC-8E52A7FD39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63469" y="5402972"/>
              <a:ext cx="136481" cy="128944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E6060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C3D7CE-D9F4-A5CD-5CDB-66E6951C26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01053" y="6213723"/>
              <a:ext cx="136481" cy="128944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AF8F110-3D4D-8BE1-EADF-4AE34D6213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7047" y="5559452"/>
              <a:ext cx="136481" cy="128944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2C27868-5DC2-FDB2-0F92-36317ADE5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2211" y="5822063"/>
              <a:ext cx="136481" cy="128944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82828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DE5CEE5-5F72-6ECC-4244-15AF04E0A1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16878" y="5595420"/>
              <a:ext cx="136481" cy="128944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C4E4E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5A10CC7-4B52-7B5A-1421-50111CAEB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7865" y="5733429"/>
              <a:ext cx="136481" cy="128944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DCB0D4C-E655-F81E-F1BD-2C9E009F97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7804" y="5409275"/>
              <a:ext cx="136481" cy="128944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22C0C41-9BE6-B0FA-DD19-848ED75AE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03350" y="5507506"/>
              <a:ext cx="136481" cy="128944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6DDB408-1D45-9271-BB66-0638741F4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6362" y="6068769"/>
              <a:ext cx="132817" cy="124976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A1B831C-57AD-8DD1-7FD7-383EE3D438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7875" y="5825713"/>
              <a:ext cx="132817" cy="124976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60593C2-D96B-E1B7-2AC7-51A9EC2E36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644" y="6001037"/>
              <a:ext cx="136481" cy="128944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5C083D2-F67B-C688-6367-828D0A7E95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0210" y="5466046"/>
              <a:ext cx="136481" cy="128944"/>
            </a:xfrm>
            <a:prstGeom prst="ellipse">
              <a:avLst/>
            </a:prstGeom>
            <a:solidFill>
              <a:srgbClr val="6B8F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39191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1738BE5-5FF6-4323-BF20-2B161A48A3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984982" y="4777297"/>
              <a:ext cx="6446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Cost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FA486AC-2CF6-9069-0C12-F40B1C8366D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34387" y="6470792"/>
              <a:ext cx="33197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Optimization Variable, e.g., stride time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80C0663-084E-AA36-782C-2C01C5F295C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62174" y="4630206"/>
              <a:ext cx="3027647" cy="29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b="1" dirty="0">
                  <a:solidFill>
                    <a:schemeClr val="accent5">
                      <a:lumMod val="75000"/>
                    </a:schemeClr>
                  </a:solidFill>
                </a:rPr>
                <a:t>Feasible Solutions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14A83D-49B8-84ED-30D8-96D60576811D}"/>
              </a:ext>
            </a:extLst>
          </p:cNvPr>
          <p:cNvSpPr txBox="1"/>
          <p:nvPr/>
        </p:nvSpPr>
        <p:spPr>
          <a:xfrm>
            <a:off x="8460155" y="6580466"/>
            <a:ext cx="3700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[1] </a:t>
            </a:r>
            <a:r>
              <a:rPr lang="en-US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Nozari &amp; Finley, </a:t>
            </a:r>
            <a:r>
              <a:rPr lang="en-US" sz="1400" i="1" dirty="0">
                <a:solidFill>
                  <a:srgbClr val="000000"/>
                </a:solidFill>
                <a:cs typeface="Times New Roman" panose="02020603050405020304" pitchFamily="18" charset="0"/>
              </a:rPr>
              <a:t>IEEE/EMBS NER</a:t>
            </a:r>
            <a:r>
              <a:rPr lang="en-US" sz="1400" dirty="0">
                <a:solidFill>
                  <a:srgbClr val="000000"/>
                </a:solidFill>
                <a:cs typeface="Times New Roman" panose="02020603050405020304" pitchFamily="18" charset="0"/>
              </a:rPr>
              <a:t> (2019)  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D0120C-DE7C-C9C2-BFB9-CAC95EF0C2AE}"/>
              </a:ext>
            </a:extLst>
          </p:cNvPr>
          <p:cNvSpPr txBox="1"/>
          <p:nvPr/>
        </p:nvSpPr>
        <p:spPr>
          <a:xfrm>
            <a:off x="2906590" y="1536801"/>
            <a:ext cx="307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1</a:t>
            </a:r>
            <a:endParaRPr lang="en-US" sz="1600" dirty="0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05FFF428-DE71-0CC3-A96B-91947FFF397A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0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625CF67-1454-48F1-A01B-7911E546AB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8625CF67-1454-48F1-A01B-7911E546AB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1AA42BA-C581-45C1-AE05-E826FA66D4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556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BBC28B-E61E-43DF-8649-FB29039E0B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46BBC28B-E61E-43DF-8649-FB29039E0B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3382F1-98C3-4AAD-92EF-2982976A0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D96969-8019-4283-A456-1F439CA5AF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">
                                            <p:graphicEl>
                                              <a:dgm id="{C0D96969-8019-4283-A456-1F439CA5AF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D90FAC3-85AE-40D9-A952-02167C1DEC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7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video>
          </p:childTnLst>
        </p:cTn>
      </p:par>
    </p:tnLst>
    <p:bldLst>
      <p:bldGraphic spid="3" grpId="0" uiExpand="1">
        <p:bldSub>
          <a:bldDgm bld="one"/>
        </p:bldSub>
      </p:bldGraphic>
      <p:bldP spid="4" grpId="0"/>
      <p:bldP spid="5" grpId="0"/>
      <p:bldP spid="8" grpId="0"/>
      <p:bldP spid="15" grpId="0"/>
      <p:bldP spid="64" grpId="0"/>
      <p:bldP spid="65" grpId="0" animBg="1"/>
      <p:bldP spid="65" grpId="1" animBg="1"/>
      <p:bldP spid="66" grpId="0" animBg="1"/>
      <p:bldP spid="67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C17E3B-CD70-0C6F-F85E-C01CC18039DD}"/>
              </a:ext>
            </a:extLst>
          </p:cNvPr>
          <p:cNvSpPr>
            <a:spLocks noChangeAspect="1"/>
          </p:cNvSpPr>
          <p:nvPr/>
        </p:nvSpPr>
        <p:spPr>
          <a:xfrm>
            <a:off x="4545817" y="946151"/>
            <a:ext cx="2678699" cy="2539083"/>
          </a:xfrm>
          <a:prstGeom prst="rect">
            <a:avLst/>
          </a:prstGeom>
          <a:solidFill>
            <a:schemeClr val="bg1">
              <a:lumMod val="95000"/>
              <a:alpha val="72157"/>
            </a:schemeClr>
          </a:solidFill>
          <a:ln w="28575">
            <a:solidFill>
              <a:srgbClr val="8AA7DA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C5842-CB1C-F53F-4548-8D5AA2175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24" y="1769412"/>
            <a:ext cx="1794120" cy="1338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B81F67-AD6D-B0B7-7BA5-B5C60998344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064918" y="1029787"/>
                <a:ext cx="1655535" cy="3385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Minimize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 cost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𝑱</m:t>
                    </m:r>
                  </m:oMath>
                </a14:m>
                <a:endParaRPr lang="en-US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B81F67-AD6D-B0B7-7BA5-B5C609983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18" y="1029787"/>
                <a:ext cx="1655535" cy="338554"/>
              </a:xfrm>
              <a:prstGeom prst="rect">
                <a:avLst/>
              </a:prstGeom>
              <a:blipFill>
                <a:blip r:embed="rId4"/>
                <a:stretch>
                  <a:fillRect t="-3509" b="-21053"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1279794-E4DA-AF69-4F58-05BD3D10783E}"/>
              </a:ext>
            </a:extLst>
          </p:cNvPr>
          <p:cNvSpPr txBox="1">
            <a:spLocks noChangeAspect="1"/>
          </p:cNvSpPr>
          <p:nvPr/>
        </p:nvSpPr>
        <p:spPr>
          <a:xfrm>
            <a:off x="4719333" y="1271259"/>
            <a:ext cx="582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s.t.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5C615D-329C-B287-4F43-4BD4C1356DB3}"/>
              </a:ext>
            </a:extLst>
          </p:cNvPr>
          <p:cNvSpPr txBox="1">
            <a:spLocks noChangeAspect="1"/>
          </p:cNvSpPr>
          <p:nvPr/>
        </p:nvSpPr>
        <p:spPr>
          <a:xfrm>
            <a:off x="4950955" y="1489816"/>
            <a:ext cx="1871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Equations of motion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1A79ED-D4B1-34F1-6EB0-508887A43A03}"/>
              </a:ext>
            </a:extLst>
          </p:cNvPr>
          <p:cNvSpPr txBox="1">
            <a:spLocks noChangeAspect="1"/>
          </p:cNvSpPr>
          <p:nvPr/>
        </p:nvSpPr>
        <p:spPr>
          <a:xfrm>
            <a:off x="4281620" y="618637"/>
            <a:ext cx="32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cs typeface="Arial" panose="020B0604020202020204" pitchFamily="34" charset="0"/>
              </a:rPr>
              <a:t>Evolutionary Optimization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C58CBB3-443B-C911-7CDC-BE160F14C89E}"/>
              </a:ext>
            </a:extLst>
          </p:cNvPr>
          <p:cNvSpPr txBox="1">
            <a:spLocks noChangeAspect="1"/>
          </p:cNvSpPr>
          <p:nvPr/>
        </p:nvSpPr>
        <p:spPr>
          <a:xfrm>
            <a:off x="4754507" y="3242249"/>
            <a:ext cx="2259026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final position constraints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B4FFCF5-FD48-ACCB-7FE5-6090DFFA2622}"/>
              </a:ext>
            </a:extLst>
          </p:cNvPr>
          <p:cNvSpPr txBox="1">
            <a:spLocks noChangeAspect="1"/>
          </p:cNvSpPr>
          <p:nvPr/>
        </p:nvSpPr>
        <p:spPr>
          <a:xfrm>
            <a:off x="4800211" y="3117363"/>
            <a:ext cx="2166643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>
                <a:solidFill>
                  <a:srgbClr val="000000"/>
                </a:solidFill>
              </a:rPr>
              <a:t>&amp;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FFB5E8D6-0E9E-A581-9698-FFBADACA0BA3}"/>
              </a:ext>
            </a:extLst>
          </p:cNvPr>
          <p:cNvCxnSpPr>
            <a:cxnSpLocks noChangeAspect="1"/>
          </p:cNvCxnSpPr>
          <p:nvPr/>
        </p:nvCxnSpPr>
        <p:spPr>
          <a:xfrm>
            <a:off x="3707335" y="2152452"/>
            <a:ext cx="415080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3022D9-CBAF-DE7A-050A-24568220741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41905" y="2294749"/>
                <a:ext cx="1816033" cy="605166"/>
              </a:xfrm>
              <a:prstGeom prst="rect">
                <a:avLst/>
              </a:prstGeom>
              <a:solidFill>
                <a:schemeClr val="bg1">
                  <a:lumMod val="50000"/>
                  <a:alpha val="8000"/>
                </a:schemeClr>
              </a:solid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alpha val="51000"/>
                      </a:schemeClr>
                    </a:solidFill>
                  </a:rPr>
                  <a:t>Treadmill Belt Speeds</a:t>
                </a:r>
              </a:p>
              <a:p>
                <a:pPr algn="ctr"/>
                <a:endParaRPr lang="en-US" sz="400" b="1" dirty="0">
                  <a:solidFill>
                    <a:schemeClr val="tx1">
                      <a:alpha val="51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𝒔𝒍𝒐𝒘</m:t>
                          </m:r>
                        </m:sub>
                      </m:sSub>
                      <m:r>
                        <a:rPr lang="en-US" sz="1400" b="1" i="1" dirty="0" smtClean="0">
                          <a:solidFill>
                            <a:schemeClr val="tx1">
                              <a:alpha val="51000"/>
                            </a:schemeClr>
                          </a:solidFill>
                          <a:latin typeface="Cambria Math" panose="02040503050406030204" pitchFamily="18" charset="0"/>
                        </a:rPr>
                        <m:t>  ;  </m:t>
                      </m:r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𝒇𝒂𝒔𝒕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>
                      <a:alpha val="51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3022D9-CBAF-DE7A-050A-245682207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05" y="2294749"/>
                <a:ext cx="1816033" cy="6051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9A2D01-41A2-B390-CBC5-95544D454B3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40653" y="1472731"/>
                <a:ext cx="1816032" cy="584775"/>
              </a:xfrm>
              <a:prstGeom prst="rect">
                <a:avLst/>
              </a:prstGeom>
              <a:solidFill>
                <a:schemeClr val="bg1">
                  <a:lumMod val="50000"/>
                  <a:alpha val="8000"/>
                </a:schemeClr>
              </a:solid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alpha val="51000"/>
                      </a:schemeClr>
                    </a:solidFill>
                  </a:rPr>
                  <a:t>Baseline Trajectories</a:t>
                </a:r>
              </a:p>
              <a:p>
                <a:pPr algn="ctr"/>
                <a:endParaRPr lang="en-US" sz="400" b="1" dirty="0">
                  <a:solidFill>
                    <a:schemeClr val="tx1">
                      <a:alpha val="51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>
                      <a:alpha val="51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9A2D01-41A2-B390-CBC5-95544D454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53" y="1472731"/>
                <a:ext cx="1816032" cy="584775"/>
              </a:xfrm>
              <a:prstGeom prst="rect">
                <a:avLst/>
              </a:prstGeom>
              <a:blipFill>
                <a:blip r:embed="rId6"/>
                <a:stretch>
                  <a:fillRect t="-1010"/>
                </a:stretch>
              </a:blip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8" descr="Related image">
            <a:extLst>
              <a:ext uri="{FF2B5EF4-FFF2-40B4-BE49-F238E27FC236}">
                <a16:creationId xmlns:a16="http://schemas.microsoft.com/office/drawing/2014/main" id="{7DD00058-42FC-DB94-4DB5-60C03BA40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8F28766-D799-8EB2-97E5-A2D37E23E60A}"/>
              </a:ext>
            </a:extLst>
          </p:cNvPr>
          <p:cNvSpPr txBox="1"/>
          <p:nvPr/>
        </p:nvSpPr>
        <p:spPr>
          <a:xfrm>
            <a:off x="127000" y="20527"/>
            <a:ext cx="11426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We used Genetic Algorithm to obtain feasible solutions for each belt speed ratio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2CF6C6-1519-4B5E-97FC-B84C81852DA5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/>
      <p:bldP spid="80" grpId="0"/>
      <p:bldP spid="156" grpId="0"/>
      <p:bldP spid="157" grpId="0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/>
            </p:nvGraphicFramePr>
            <p:xfrm>
              <a:off x="6734629" y="1347380"/>
              <a:ext cx="406400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𝐴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: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joint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angle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amplitude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. [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𝑙𝑒𝑓𝑡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, 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𝑟𝑖𝑔h𝑡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400" dirty="0">
                            <a:solidFill>
                              <a:srgbClr val="000000"/>
                            </a:solidFill>
                            <a:latin typeface="Arial"/>
                            <a:cs typeface="Arial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𝜏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: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Stride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time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s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: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right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limb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shift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w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r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.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t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.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the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left</m:t>
                                </m:r>
                                <m: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limb</m:t>
                                </m:r>
                              </m:oMath>
                            </m:oMathPara>
                          </a14:m>
                          <a:endParaRPr lang="en-US" sz="140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873398"/>
                  </p:ext>
                </p:extLst>
              </p:nvPr>
            </p:nvGraphicFramePr>
            <p:xfrm>
              <a:off x="6734629" y="1347380"/>
              <a:ext cx="4064000" cy="1371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" t="-2667" r="-150" b="-20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" t="-101316" r="-150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0" t="-204000" r="-150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F10458B-F74A-472A-829D-7432FC1562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531"/>
          <a:stretch/>
        </p:blipFill>
        <p:spPr>
          <a:xfrm>
            <a:off x="292536" y="1121911"/>
            <a:ext cx="1123517" cy="7003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56128" y="1464175"/>
                <a:ext cx="2387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28" y="1464175"/>
                <a:ext cx="238720" cy="369332"/>
              </a:xfrm>
              <a:prstGeom prst="rect">
                <a:avLst/>
              </a:prstGeom>
              <a:blipFill>
                <a:blip r:embed="rId5"/>
                <a:stretch>
                  <a:fillRect l="-30769" r="-2820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590119" y="1394328"/>
                <a:ext cx="1027959" cy="6903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𝑊𝑜𝑟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119" y="1394328"/>
                <a:ext cx="1027959" cy="6903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6894034" y="1256649"/>
            <a:ext cx="3920149" cy="1637867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1950" y="1889801"/>
            <a:ext cx="1043036" cy="361956"/>
          </a:xfrm>
          <a:prstGeom prst="rect">
            <a:avLst/>
          </a:prstGeom>
          <a:noFill/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909589" y="1236890"/>
            <a:ext cx="3920149" cy="1638926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1872" y="1260876"/>
            <a:ext cx="1989007" cy="15292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5411" y="3622087"/>
            <a:ext cx="9809905" cy="2900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2117B0-C1A1-4688-9D9E-9EE9076C3170}"/>
              </a:ext>
            </a:extLst>
          </p:cNvPr>
          <p:cNvSpPr txBox="1"/>
          <p:nvPr/>
        </p:nvSpPr>
        <p:spPr>
          <a:xfrm>
            <a:off x="437449" y="3145232"/>
            <a:ext cx="108394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We modulate the control patterns by varying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Amplitude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stride time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, and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intercoupling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108994" y="2426930"/>
                <a:ext cx="35939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994" y="2426930"/>
                <a:ext cx="359394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87465" y="1866876"/>
                <a:ext cx="1215621" cy="3839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𝑨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,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𝜏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, </m:t>
                      </m:r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𝝓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65" y="1866876"/>
                <a:ext cx="1215621" cy="383951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9010" y="1878140"/>
                <a:ext cx="1215621" cy="3839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𝜽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, </m:t>
                      </m:r>
                      <m:acc>
                        <m:accPr>
                          <m:chr m:val="̇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kumimoji="0" lang="en-US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libri" panose="020F0502020204030204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acc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, </m:t>
                      </m:r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10" y="1878140"/>
                <a:ext cx="1215621" cy="383951"/>
              </a:xfrm>
              <a:prstGeom prst="rect">
                <a:avLst/>
              </a:prstGeom>
              <a:blipFill>
                <a:blip r:embed="rId11"/>
                <a:stretch>
                  <a:fillRect b="-158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675294" y="1238396"/>
                <a:ext cx="3040319" cy="9028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 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𝜏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𝐷𝑂𝐹</m:t>
                              </m:r>
                            </m:sub>
                          </m:sSub>
                        </m:sup>
                        <m:e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nary>
                            <m:naryPr>
                              <m:limLoc m:val="undOvr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𝜏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18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𝑻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en-US" sz="1800" b="1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kumimoji="0" 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kumimoji="0" lang="en-US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0" lang="en-US" sz="1800" b="1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𝜽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en-US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nary>
                          <m:r>
                            <a: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294" y="1238396"/>
                <a:ext cx="3040319" cy="9028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224815" y="3622087"/>
                <a:ext cx="125675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𝜏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815" y="3622087"/>
                <a:ext cx="125675" cy="215444"/>
              </a:xfrm>
              <a:prstGeom prst="rect">
                <a:avLst/>
              </a:prstGeom>
              <a:blipFill>
                <a:blip r:embed="rId16"/>
                <a:stretch>
                  <a:fillRect l="-19048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50DF827E-0C12-ED67-4DA8-5840B1CFB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8FA09-B3BB-ED13-5CEB-9E8A1DD83ED2}"/>
              </a:ext>
            </a:extLst>
          </p:cNvPr>
          <p:cNvSpPr txBox="1"/>
          <p:nvPr/>
        </p:nvSpPr>
        <p:spPr>
          <a:xfrm>
            <a:off x="207177" y="176324"/>
            <a:ext cx="11426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Positive work rate was used as the cost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8314D-DD9A-6B3C-AAC3-7DDD107F4848}"/>
              </a:ext>
            </a:extLst>
          </p:cNvPr>
          <p:cNvSpPr txBox="1"/>
          <p:nvPr/>
        </p:nvSpPr>
        <p:spPr>
          <a:xfrm>
            <a:off x="4298851" y="6568478"/>
            <a:ext cx="8538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[1] </a:t>
            </a:r>
            <a:r>
              <a:rPr lang="en-US" sz="12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Donelan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et al.,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J Exp Biol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(2002)	[2] Burdett et al.,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J </a:t>
            </a:r>
            <a:r>
              <a:rPr lang="en-US" sz="1200" i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Orthop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Res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(1983)	[3] Sanchez et al.,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J </a:t>
            </a:r>
            <a:r>
              <a:rPr lang="en-US" sz="1200" i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Physiol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(2019)</a:t>
            </a:r>
          </a:p>
          <a:p>
            <a:pPr lvl="0"/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B4B566-90F7-2B02-1F70-2187321312D7}"/>
              </a:ext>
            </a:extLst>
          </p:cNvPr>
          <p:cNvSpPr/>
          <p:nvPr/>
        </p:nvSpPr>
        <p:spPr>
          <a:xfrm>
            <a:off x="4460239" y="3642359"/>
            <a:ext cx="2854961" cy="295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CF85CE-E6F2-60AD-A9E3-2DE0B7C06953}"/>
              </a:ext>
            </a:extLst>
          </p:cNvPr>
          <p:cNvSpPr/>
          <p:nvPr/>
        </p:nvSpPr>
        <p:spPr>
          <a:xfrm>
            <a:off x="7541667" y="3572231"/>
            <a:ext cx="2854961" cy="2950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7AC73F9-9E83-96B9-518D-CBB4C62AD85D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0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32" grpId="0"/>
      <p:bldP spid="3" grpId="0" animBg="1"/>
      <p:bldP spid="19" grpId="0" animBg="1"/>
      <p:bldP spid="5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555E68-96FA-A37D-5262-B54D839348DD}"/>
              </a:ext>
            </a:extLst>
          </p:cNvPr>
          <p:cNvCxnSpPr>
            <a:cxnSpLocks noChangeAspect="1"/>
          </p:cNvCxnSpPr>
          <p:nvPr/>
        </p:nvCxnSpPr>
        <p:spPr>
          <a:xfrm>
            <a:off x="8406416" y="1193220"/>
            <a:ext cx="0" cy="1602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F9271E-3EE3-83AB-F53A-90960C26A19E}"/>
              </a:ext>
            </a:extLst>
          </p:cNvPr>
          <p:cNvCxnSpPr>
            <a:cxnSpLocks noChangeAspect="1"/>
          </p:cNvCxnSpPr>
          <p:nvPr/>
        </p:nvCxnSpPr>
        <p:spPr>
          <a:xfrm>
            <a:off x="8449172" y="2888486"/>
            <a:ext cx="35604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04FB54A-C29D-B01B-049F-64587D8B1E18}"/>
              </a:ext>
            </a:extLst>
          </p:cNvPr>
          <p:cNvSpPr>
            <a:spLocks noChangeAspect="1"/>
          </p:cNvSpPr>
          <p:nvPr/>
        </p:nvSpPr>
        <p:spPr>
          <a:xfrm>
            <a:off x="8591355" y="1373546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99CC58-2C83-C19E-673E-10385159CB81}"/>
              </a:ext>
            </a:extLst>
          </p:cNvPr>
          <p:cNvSpPr>
            <a:spLocks noChangeAspect="1"/>
          </p:cNvSpPr>
          <p:nvPr/>
        </p:nvSpPr>
        <p:spPr>
          <a:xfrm>
            <a:off x="8702561" y="1823559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06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EE62264-3D66-E5EC-2AAF-57DCE7CA01D4}"/>
              </a:ext>
            </a:extLst>
          </p:cNvPr>
          <p:cNvSpPr>
            <a:spLocks noChangeAspect="1"/>
          </p:cNvSpPr>
          <p:nvPr/>
        </p:nvSpPr>
        <p:spPr>
          <a:xfrm>
            <a:off x="11151041" y="2664790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08F30F-BE6A-D229-B456-E9D51B88C049}"/>
              </a:ext>
            </a:extLst>
          </p:cNvPr>
          <p:cNvSpPr>
            <a:spLocks noChangeAspect="1"/>
          </p:cNvSpPr>
          <p:nvPr/>
        </p:nvSpPr>
        <p:spPr>
          <a:xfrm>
            <a:off x="8996619" y="1992231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85A071-40B5-86CD-2E03-13D9107E59F6}"/>
              </a:ext>
            </a:extLst>
          </p:cNvPr>
          <p:cNvSpPr>
            <a:spLocks noChangeAspect="1"/>
          </p:cNvSpPr>
          <p:nvPr/>
        </p:nvSpPr>
        <p:spPr>
          <a:xfrm>
            <a:off x="9202263" y="2267034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2828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CA4D7A5-1054-915A-61C0-42DE2F4D622C}"/>
              </a:ext>
            </a:extLst>
          </p:cNvPr>
          <p:cNvSpPr>
            <a:spLocks noChangeAspect="1"/>
          </p:cNvSpPr>
          <p:nvPr/>
        </p:nvSpPr>
        <p:spPr>
          <a:xfrm>
            <a:off x="9765698" y="2046487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4E4E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2D4789B-CD6A-5FFC-68D9-9221D7772FA0}"/>
              </a:ext>
            </a:extLst>
          </p:cNvPr>
          <p:cNvSpPr>
            <a:spLocks noChangeAspect="1"/>
          </p:cNvSpPr>
          <p:nvPr/>
        </p:nvSpPr>
        <p:spPr>
          <a:xfrm>
            <a:off x="9518397" y="2184496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842CA6-5630-BFA0-5C39-65B590E7E0B9}"/>
              </a:ext>
            </a:extLst>
          </p:cNvPr>
          <p:cNvSpPr>
            <a:spLocks noChangeAspect="1"/>
          </p:cNvSpPr>
          <p:nvPr/>
        </p:nvSpPr>
        <p:spPr>
          <a:xfrm>
            <a:off x="10043200" y="1860342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C6B878-7E67-25F8-8735-2D02640FE486}"/>
              </a:ext>
            </a:extLst>
          </p:cNvPr>
          <p:cNvSpPr>
            <a:spLocks noChangeAspect="1"/>
          </p:cNvSpPr>
          <p:nvPr/>
        </p:nvSpPr>
        <p:spPr>
          <a:xfrm>
            <a:off x="10449706" y="1958573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AC9656-43AB-8C3E-A347-63C19A70272B}"/>
              </a:ext>
            </a:extLst>
          </p:cNvPr>
          <p:cNvSpPr>
            <a:spLocks noChangeAspect="1"/>
          </p:cNvSpPr>
          <p:nvPr/>
        </p:nvSpPr>
        <p:spPr>
          <a:xfrm>
            <a:off x="10893680" y="2519837"/>
            <a:ext cx="139807" cy="131554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48E6B6-6BEA-BFB5-ADCC-EBE0BD5E4EDE}"/>
              </a:ext>
            </a:extLst>
          </p:cNvPr>
          <p:cNvSpPr>
            <a:spLocks noChangeAspect="1"/>
          </p:cNvSpPr>
          <p:nvPr/>
        </p:nvSpPr>
        <p:spPr>
          <a:xfrm>
            <a:off x="10694713" y="2276781"/>
            <a:ext cx="139807" cy="131554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0DA4150-9B59-A594-257A-11BB208EF248}"/>
              </a:ext>
            </a:extLst>
          </p:cNvPr>
          <p:cNvSpPr>
            <a:spLocks noChangeAspect="1"/>
          </p:cNvSpPr>
          <p:nvPr/>
        </p:nvSpPr>
        <p:spPr>
          <a:xfrm>
            <a:off x="11522496" y="2427720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95A4C5F-4DD0-4028-0F1F-506FFEAD37D3}"/>
              </a:ext>
            </a:extLst>
          </p:cNvPr>
          <p:cNvSpPr>
            <a:spLocks noChangeAspect="1"/>
          </p:cNvSpPr>
          <p:nvPr/>
        </p:nvSpPr>
        <p:spPr>
          <a:xfrm>
            <a:off x="11751638" y="1892729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2A9A10-6985-D736-0B52-A73F263649D3}"/>
              </a:ext>
            </a:extLst>
          </p:cNvPr>
          <p:cNvSpPr txBox="1">
            <a:spLocks noChangeAspect="1"/>
          </p:cNvSpPr>
          <p:nvPr/>
        </p:nvSpPr>
        <p:spPr>
          <a:xfrm>
            <a:off x="7849396" y="1032419"/>
            <a:ext cx="64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Cost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61A7881-EBC4-C77C-C69C-8700E8E651FE}"/>
              </a:ext>
            </a:extLst>
          </p:cNvPr>
          <p:cNvCxnSpPr>
            <a:cxnSpLocks noChangeAspect="1"/>
          </p:cNvCxnSpPr>
          <p:nvPr/>
        </p:nvCxnSpPr>
        <p:spPr>
          <a:xfrm>
            <a:off x="7566030" y="2152452"/>
            <a:ext cx="447401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196D9B2A-2D8F-7536-965D-18470DC3480B}"/>
              </a:ext>
            </a:extLst>
          </p:cNvPr>
          <p:cNvSpPr txBox="1">
            <a:spLocks noChangeAspect="1"/>
          </p:cNvSpPr>
          <p:nvPr/>
        </p:nvSpPr>
        <p:spPr>
          <a:xfrm>
            <a:off x="8194211" y="2876990"/>
            <a:ext cx="4076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Optimization Variable, e.g., stride time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EB2287-FA48-0EA1-FE1E-9FFC5D0F0761}"/>
              </a:ext>
            </a:extLst>
          </p:cNvPr>
          <p:cNvSpPr txBox="1">
            <a:spLocks noChangeAspect="1"/>
          </p:cNvSpPr>
          <p:nvPr/>
        </p:nvSpPr>
        <p:spPr>
          <a:xfrm>
            <a:off x="8598363" y="732717"/>
            <a:ext cx="3027647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Cost vs. variable for feasible solutions in one dimension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D300FE-A0D3-CC58-22C8-B98A320707E1}"/>
              </a:ext>
            </a:extLst>
          </p:cNvPr>
          <p:cNvSpPr>
            <a:spLocks noChangeAspect="1"/>
          </p:cNvSpPr>
          <p:nvPr/>
        </p:nvSpPr>
        <p:spPr>
          <a:xfrm>
            <a:off x="4545817" y="946151"/>
            <a:ext cx="2678699" cy="2539083"/>
          </a:xfrm>
          <a:prstGeom prst="rect">
            <a:avLst/>
          </a:prstGeom>
          <a:solidFill>
            <a:schemeClr val="bg1">
              <a:lumMod val="95000"/>
              <a:alpha val="72157"/>
            </a:schemeClr>
          </a:solidFill>
          <a:ln w="28575">
            <a:solidFill>
              <a:srgbClr val="8AA7DA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D7A7C82-2878-65D0-D24D-85A449666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24" y="1769412"/>
            <a:ext cx="1794120" cy="1338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631591-3565-815A-C404-7A2E8BC7276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064918" y="1029787"/>
                <a:ext cx="1655535" cy="3385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Minimize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 cost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𝑱</m:t>
                    </m:r>
                  </m:oMath>
                </a14:m>
                <a:endParaRPr lang="en-US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631591-3565-815A-C404-7A2E8BC7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18" y="1029787"/>
                <a:ext cx="1655535" cy="338554"/>
              </a:xfrm>
              <a:prstGeom prst="rect">
                <a:avLst/>
              </a:prstGeom>
              <a:blipFill>
                <a:blip r:embed="rId4"/>
                <a:stretch>
                  <a:fillRect t="-3509" b="-21053"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15BA80B5-086A-56AA-2E7A-5465576B9DE6}"/>
              </a:ext>
            </a:extLst>
          </p:cNvPr>
          <p:cNvSpPr txBox="1">
            <a:spLocks noChangeAspect="1"/>
          </p:cNvSpPr>
          <p:nvPr/>
        </p:nvSpPr>
        <p:spPr>
          <a:xfrm>
            <a:off x="4719333" y="1271259"/>
            <a:ext cx="582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s.t.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326786-D542-E51B-E68A-9F608188B9A4}"/>
              </a:ext>
            </a:extLst>
          </p:cNvPr>
          <p:cNvSpPr txBox="1">
            <a:spLocks noChangeAspect="1"/>
          </p:cNvSpPr>
          <p:nvPr/>
        </p:nvSpPr>
        <p:spPr>
          <a:xfrm>
            <a:off x="4950955" y="1489816"/>
            <a:ext cx="1871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Equations of motion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84BCEB-C783-B6D9-9FCC-B3749B2D093C}"/>
              </a:ext>
            </a:extLst>
          </p:cNvPr>
          <p:cNvSpPr txBox="1">
            <a:spLocks noChangeAspect="1"/>
          </p:cNvSpPr>
          <p:nvPr/>
        </p:nvSpPr>
        <p:spPr>
          <a:xfrm>
            <a:off x="4281620" y="618637"/>
            <a:ext cx="32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07DA2"/>
                </a:solidFill>
                <a:cs typeface="Arial" panose="020B0604020202020204" pitchFamily="34" charset="0"/>
              </a:rPr>
              <a:t>Evolutionary Optimization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9E83D6-480A-144D-753B-6DBA002E72E9}"/>
              </a:ext>
            </a:extLst>
          </p:cNvPr>
          <p:cNvSpPr txBox="1">
            <a:spLocks noChangeAspect="1"/>
          </p:cNvSpPr>
          <p:nvPr/>
        </p:nvSpPr>
        <p:spPr>
          <a:xfrm>
            <a:off x="4754507" y="3242249"/>
            <a:ext cx="2259026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final position constraints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AAF410-68FA-EF29-9F9D-B3C653900B96}"/>
              </a:ext>
            </a:extLst>
          </p:cNvPr>
          <p:cNvSpPr txBox="1">
            <a:spLocks noChangeAspect="1"/>
          </p:cNvSpPr>
          <p:nvPr/>
        </p:nvSpPr>
        <p:spPr>
          <a:xfrm>
            <a:off x="4800211" y="3117363"/>
            <a:ext cx="2166643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>
                <a:solidFill>
                  <a:srgbClr val="000000"/>
                </a:solidFill>
              </a:rPr>
              <a:t>&amp;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C21407-1C54-2C54-7503-625923D1958D}"/>
              </a:ext>
            </a:extLst>
          </p:cNvPr>
          <p:cNvCxnSpPr>
            <a:cxnSpLocks noChangeAspect="1"/>
          </p:cNvCxnSpPr>
          <p:nvPr/>
        </p:nvCxnSpPr>
        <p:spPr>
          <a:xfrm>
            <a:off x="3707335" y="2152452"/>
            <a:ext cx="415080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9D9371-D0E3-AB73-BD83-929E21EE9DC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41905" y="2294749"/>
                <a:ext cx="1816033" cy="605166"/>
              </a:xfrm>
              <a:prstGeom prst="rect">
                <a:avLst/>
              </a:prstGeom>
              <a:solidFill>
                <a:schemeClr val="bg1">
                  <a:lumMod val="50000"/>
                  <a:alpha val="8000"/>
                </a:schemeClr>
              </a:solid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alpha val="51000"/>
                      </a:schemeClr>
                    </a:solidFill>
                  </a:rPr>
                  <a:t>Treadmill Belt Speeds</a:t>
                </a:r>
              </a:p>
              <a:p>
                <a:pPr algn="ctr"/>
                <a:endParaRPr lang="en-US" sz="400" b="1" dirty="0">
                  <a:solidFill>
                    <a:schemeClr val="tx1">
                      <a:alpha val="51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𝒔𝒍𝒐𝒘</m:t>
                          </m:r>
                        </m:sub>
                      </m:sSub>
                      <m:r>
                        <a:rPr lang="en-US" sz="1400" b="1" i="1" dirty="0" smtClean="0">
                          <a:solidFill>
                            <a:schemeClr val="tx1">
                              <a:alpha val="51000"/>
                            </a:schemeClr>
                          </a:solidFill>
                          <a:latin typeface="Cambria Math" panose="02040503050406030204" pitchFamily="18" charset="0"/>
                        </a:rPr>
                        <m:t>  ;  </m:t>
                      </m:r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𝒇𝒂𝒔𝒕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>
                      <a:alpha val="51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9D9371-D0E3-AB73-BD83-929E21EE9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05" y="2294749"/>
                <a:ext cx="1816033" cy="6051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D7C2AE-1157-2D29-B0A6-93FE33F4C22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40653" y="1472731"/>
                <a:ext cx="1816032" cy="584775"/>
              </a:xfrm>
              <a:prstGeom prst="rect">
                <a:avLst/>
              </a:prstGeom>
              <a:solidFill>
                <a:schemeClr val="bg1">
                  <a:lumMod val="50000"/>
                  <a:alpha val="8000"/>
                </a:schemeClr>
              </a:solid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alpha val="51000"/>
                      </a:schemeClr>
                    </a:solidFill>
                  </a:rPr>
                  <a:t>Baseline Trajectories</a:t>
                </a:r>
              </a:p>
              <a:p>
                <a:pPr algn="ctr"/>
                <a:endParaRPr lang="en-US" sz="400" b="1" dirty="0">
                  <a:solidFill>
                    <a:schemeClr val="tx1">
                      <a:alpha val="51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>
                      <a:alpha val="51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D7C2AE-1157-2D29-B0A6-93FE33F4C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53" y="1472731"/>
                <a:ext cx="1816032" cy="584775"/>
              </a:xfrm>
              <a:prstGeom prst="rect">
                <a:avLst/>
              </a:prstGeom>
              <a:blipFill>
                <a:blip r:embed="rId6"/>
                <a:stretch>
                  <a:fillRect t="-1010"/>
                </a:stretch>
              </a:blip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Picture 8" descr="Related image">
            <a:extLst>
              <a:ext uri="{FF2B5EF4-FFF2-40B4-BE49-F238E27FC236}">
                <a16:creationId xmlns:a16="http://schemas.microsoft.com/office/drawing/2014/main" id="{42C5DD91-A22C-9A94-6DE0-465012A94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87CA1E2-640C-1E00-0469-14EFBFE07EF0}"/>
              </a:ext>
            </a:extLst>
          </p:cNvPr>
          <p:cNvSpPr txBox="1"/>
          <p:nvPr/>
        </p:nvSpPr>
        <p:spPr>
          <a:xfrm>
            <a:off x="127000" y="20527"/>
            <a:ext cx="11426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We obtained the map from a wide range of feasible solutions to 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D4B7B2-56A4-2AE1-21E3-A5B6DCF2FB4D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81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6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53" grpId="0" animBg="1"/>
      <p:bldP spid="55" grpId="0" animBg="1"/>
      <p:bldP spid="71" grpId="0" animBg="1"/>
      <p:bldP spid="72" grpId="0" animBg="1"/>
      <p:bldP spid="77" grpId="0"/>
      <p:bldP spid="152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555E68-96FA-A37D-5262-B54D839348DD}"/>
              </a:ext>
            </a:extLst>
          </p:cNvPr>
          <p:cNvCxnSpPr>
            <a:cxnSpLocks noChangeAspect="1"/>
          </p:cNvCxnSpPr>
          <p:nvPr/>
        </p:nvCxnSpPr>
        <p:spPr>
          <a:xfrm>
            <a:off x="8406416" y="1193220"/>
            <a:ext cx="0" cy="1602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F9271E-3EE3-83AB-F53A-90960C26A19E}"/>
              </a:ext>
            </a:extLst>
          </p:cNvPr>
          <p:cNvCxnSpPr>
            <a:cxnSpLocks noChangeAspect="1"/>
          </p:cNvCxnSpPr>
          <p:nvPr/>
        </p:nvCxnSpPr>
        <p:spPr>
          <a:xfrm>
            <a:off x="8449172" y="2888486"/>
            <a:ext cx="35604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04FB54A-C29D-B01B-049F-64587D8B1E18}"/>
              </a:ext>
            </a:extLst>
          </p:cNvPr>
          <p:cNvSpPr>
            <a:spLocks noChangeAspect="1"/>
          </p:cNvSpPr>
          <p:nvPr/>
        </p:nvSpPr>
        <p:spPr>
          <a:xfrm>
            <a:off x="8591355" y="1373546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99CC58-2C83-C19E-673E-10385159CB81}"/>
              </a:ext>
            </a:extLst>
          </p:cNvPr>
          <p:cNvSpPr>
            <a:spLocks noChangeAspect="1"/>
          </p:cNvSpPr>
          <p:nvPr/>
        </p:nvSpPr>
        <p:spPr>
          <a:xfrm>
            <a:off x="8702561" y="1823559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06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EE62264-3D66-E5EC-2AAF-57DCE7CA01D4}"/>
              </a:ext>
            </a:extLst>
          </p:cNvPr>
          <p:cNvSpPr>
            <a:spLocks noChangeAspect="1"/>
          </p:cNvSpPr>
          <p:nvPr/>
        </p:nvSpPr>
        <p:spPr>
          <a:xfrm>
            <a:off x="11151041" y="2664790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08F30F-BE6A-D229-B456-E9D51B88C049}"/>
              </a:ext>
            </a:extLst>
          </p:cNvPr>
          <p:cNvSpPr>
            <a:spLocks noChangeAspect="1"/>
          </p:cNvSpPr>
          <p:nvPr/>
        </p:nvSpPr>
        <p:spPr>
          <a:xfrm>
            <a:off x="8996619" y="1992231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85A071-40B5-86CD-2E03-13D9107E59F6}"/>
              </a:ext>
            </a:extLst>
          </p:cNvPr>
          <p:cNvSpPr>
            <a:spLocks noChangeAspect="1"/>
          </p:cNvSpPr>
          <p:nvPr/>
        </p:nvSpPr>
        <p:spPr>
          <a:xfrm>
            <a:off x="9202263" y="2267034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2828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CA4D7A5-1054-915A-61C0-42DE2F4D622C}"/>
              </a:ext>
            </a:extLst>
          </p:cNvPr>
          <p:cNvSpPr>
            <a:spLocks noChangeAspect="1"/>
          </p:cNvSpPr>
          <p:nvPr/>
        </p:nvSpPr>
        <p:spPr>
          <a:xfrm>
            <a:off x="9765698" y="2046487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4E4E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2D4789B-CD6A-5FFC-68D9-9221D7772FA0}"/>
              </a:ext>
            </a:extLst>
          </p:cNvPr>
          <p:cNvSpPr>
            <a:spLocks noChangeAspect="1"/>
          </p:cNvSpPr>
          <p:nvPr/>
        </p:nvSpPr>
        <p:spPr>
          <a:xfrm>
            <a:off x="9518397" y="2184496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842CA6-5630-BFA0-5C39-65B590E7E0B9}"/>
              </a:ext>
            </a:extLst>
          </p:cNvPr>
          <p:cNvSpPr>
            <a:spLocks noChangeAspect="1"/>
          </p:cNvSpPr>
          <p:nvPr/>
        </p:nvSpPr>
        <p:spPr>
          <a:xfrm>
            <a:off x="10043200" y="1860342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C6B878-7E67-25F8-8735-2D02640FE486}"/>
              </a:ext>
            </a:extLst>
          </p:cNvPr>
          <p:cNvSpPr>
            <a:spLocks noChangeAspect="1"/>
          </p:cNvSpPr>
          <p:nvPr/>
        </p:nvSpPr>
        <p:spPr>
          <a:xfrm>
            <a:off x="10449706" y="1958573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AC9656-43AB-8C3E-A347-63C19A70272B}"/>
              </a:ext>
            </a:extLst>
          </p:cNvPr>
          <p:cNvSpPr>
            <a:spLocks noChangeAspect="1"/>
          </p:cNvSpPr>
          <p:nvPr/>
        </p:nvSpPr>
        <p:spPr>
          <a:xfrm>
            <a:off x="10893680" y="2519837"/>
            <a:ext cx="139807" cy="131554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48E6B6-6BEA-BFB5-ADCC-EBE0BD5E4EDE}"/>
              </a:ext>
            </a:extLst>
          </p:cNvPr>
          <p:cNvSpPr>
            <a:spLocks noChangeAspect="1"/>
          </p:cNvSpPr>
          <p:nvPr/>
        </p:nvSpPr>
        <p:spPr>
          <a:xfrm>
            <a:off x="10694713" y="2276781"/>
            <a:ext cx="139807" cy="131554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0DA4150-9B59-A594-257A-11BB208EF248}"/>
              </a:ext>
            </a:extLst>
          </p:cNvPr>
          <p:cNvSpPr>
            <a:spLocks noChangeAspect="1"/>
          </p:cNvSpPr>
          <p:nvPr/>
        </p:nvSpPr>
        <p:spPr>
          <a:xfrm>
            <a:off x="11522496" y="2427720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95A4C5F-4DD0-4028-0F1F-506FFEAD37D3}"/>
              </a:ext>
            </a:extLst>
          </p:cNvPr>
          <p:cNvSpPr>
            <a:spLocks noChangeAspect="1"/>
          </p:cNvSpPr>
          <p:nvPr/>
        </p:nvSpPr>
        <p:spPr>
          <a:xfrm>
            <a:off x="11751638" y="1892729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2A9A10-6985-D736-0B52-A73F263649D3}"/>
              </a:ext>
            </a:extLst>
          </p:cNvPr>
          <p:cNvSpPr txBox="1">
            <a:spLocks noChangeAspect="1"/>
          </p:cNvSpPr>
          <p:nvPr/>
        </p:nvSpPr>
        <p:spPr>
          <a:xfrm>
            <a:off x="7849396" y="1032419"/>
            <a:ext cx="64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Cost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61A7881-EBC4-C77C-C69C-8700E8E651FE}"/>
              </a:ext>
            </a:extLst>
          </p:cNvPr>
          <p:cNvCxnSpPr>
            <a:cxnSpLocks noChangeAspect="1"/>
          </p:cNvCxnSpPr>
          <p:nvPr/>
        </p:nvCxnSpPr>
        <p:spPr>
          <a:xfrm>
            <a:off x="7566030" y="2152452"/>
            <a:ext cx="447401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196D9B2A-2D8F-7536-965D-18470DC3480B}"/>
              </a:ext>
            </a:extLst>
          </p:cNvPr>
          <p:cNvSpPr txBox="1">
            <a:spLocks noChangeAspect="1"/>
          </p:cNvSpPr>
          <p:nvPr/>
        </p:nvSpPr>
        <p:spPr>
          <a:xfrm>
            <a:off x="8194211" y="2876990"/>
            <a:ext cx="4076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Optimization Variable, e.g., stride time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D8C9B9-D768-511B-5161-4DF58524E884}"/>
              </a:ext>
            </a:extLst>
          </p:cNvPr>
          <p:cNvCxnSpPr>
            <a:cxnSpLocks noChangeAspect="1"/>
          </p:cNvCxnSpPr>
          <p:nvPr/>
        </p:nvCxnSpPr>
        <p:spPr>
          <a:xfrm>
            <a:off x="8403571" y="4810797"/>
            <a:ext cx="0" cy="1602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687E07-E583-76BB-BD9B-6EDB5B6A478A}"/>
              </a:ext>
            </a:extLst>
          </p:cNvPr>
          <p:cNvCxnSpPr>
            <a:cxnSpLocks noChangeAspect="1"/>
          </p:cNvCxnSpPr>
          <p:nvPr/>
        </p:nvCxnSpPr>
        <p:spPr>
          <a:xfrm>
            <a:off x="8446327" y="6506063"/>
            <a:ext cx="35604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B5A30F-7DB1-8B11-AE3E-5167E6F3480C}"/>
              </a:ext>
            </a:extLst>
          </p:cNvPr>
          <p:cNvSpPr>
            <a:spLocks noChangeAspect="1"/>
          </p:cNvSpPr>
          <p:nvPr/>
        </p:nvSpPr>
        <p:spPr>
          <a:xfrm>
            <a:off x="8588510" y="4991123"/>
            <a:ext cx="143665" cy="135730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80D1B3-4F77-BFA8-7872-ABBD812C0E27}"/>
              </a:ext>
            </a:extLst>
          </p:cNvPr>
          <p:cNvSpPr>
            <a:spLocks noChangeAspect="1"/>
          </p:cNvSpPr>
          <p:nvPr/>
        </p:nvSpPr>
        <p:spPr>
          <a:xfrm>
            <a:off x="8699716" y="5441136"/>
            <a:ext cx="143665" cy="135730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06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E594EE-272C-3639-F69F-5AAD9CE7C218}"/>
              </a:ext>
            </a:extLst>
          </p:cNvPr>
          <p:cNvSpPr>
            <a:spLocks noChangeAspect="1"/>
          </p:cNvSpPr>
          <p:nvPr/>
        </p:nvSpPr>
        <p:spPr>
          <a:xfrm>
            <a:off x="11148196" y="6282367"/>
            <a:ext cx="143665" cy="135730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29BFD0-83F9-40B0-B3EA-D0A1C4C82916}"/>
              </a:ext>
            </a:extLst>
          </p:cNvPr>
          <p:cNvSpPr>
            <a:spLocks noChangeAspect="1"/>
          </p:cNvSpPr>
          <p:nvPr/>
        </p:nvSpPr>
        <p:spPr>
          <a:xfrm>
            <a:off x="8993774" y="5609808"/>
            <a:ext cx="143665" cy="135730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F0B58E-F387-57BD-DC64-CF863892687D}"/>
              </a:ext>
            </a:extLst>
          </p:cNvPr>
          <p:cNvSpPr>
            <a:spLocks noChangeAspect="1"/>
          </p:cNvSpPr>
          <p:nvPr/>
        </p:nvSpPr>
        <p:spPr>
          <a:xfrm>
            <a:off x="9199418" y="5884611"/>
            <a:ext cx="143665" cy="135730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2828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7F852C-EDE9-01ED-6641-75F1677E6037}"/>
              </a:ext>
            </a:extLst>
          </p:cNvPr>
          <p:cNvSpPr>
            <a:spLocks noChangeAspect="1"/>
          </p:cNvSpPr>
          <p:nvPr/>
        </p:nvSpPr>
        <p:spPr>
          <a:xfrm>
            <a:off x="9762853" y="5664064"/>
            <a:ext cx="143665" cy="135730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4E4E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8D811D-148D-F010-6430-8A0E269B7C05}"/>
              </a:ext>
            </a:extLst>
          </p:cNvPr>
          <p:cNvSpPr>
            <a:spLocks noChangeAspect="1"/>
          </p:cNvSpPr>
          <p:nvPr/>
        </p:nvSpPr>
        <p:spPr>
          <a:xfrm>
            <a:off x="9515552" y="5802073"/>
            <a:ext cx="143665" cy="135730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36A80A-8024-E4C1-A025-4A68257C9DAB}"/>
              </a:ext>
            </a:extLst>
          </p:cNvPr>
          <p:cNvSpPr>
            <a:spLocks noChangeAspect="1"/>
          </p:cNvSpPr>
          <p:nvPr/>
        </p:nvSpPr>
        <p:spPr>
          <a:xfrm>
            <a:off x="10040355" y="5477919"/>
            <a:ext cx="143665" cy="135730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2518A2-620C-E524-D030-3DC7A216F2EF}"/>
              </a:ext>
            </a:extLst>
          </p:cNvPr>
          <p:cNvSpPr>
            <a:spLocks noChangeAspect="1"/>
          </p:cNvSpPr>
          <p:nvPr/>
        </p:nvSpPr>
        <p:spPr>
          <a:xfrm>
            <a:off x="10446861" y="5576150"/>
            <a:ext cx="143665" cy="135730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5F48B6-FD79-E890-3335-E742270DE477}"/>
              </a:ext>
            </a:extLst>
          </p:cNvPr>
          <p:cNvSpPr>
            <a:spLocks noChangeAspect="1"/>
          </p:cNvSpPr>
          <p:nvPr/>
        </p:nvSpPr>
        <p:spPr>
          <a:xfrm>
            <a:off x="10890835" y="6137414"/>
            <a:ext cx="139807" cy="131554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44B703-5775-AD2D-9526-761871E6C2DB}"/>
              </a:ext>
            </a:extLst>
          </p:cNvPr>
          <p:cNvSpPr>
            <a:spLocks noChangeAspect="1"/>
          </p:cNvSpPr>
          <p:nvPr/>
        </p:nvSpPr>
        <p:spPr>
          <a:xfrm>
            <a:off x="10691868" y="5894358"/>
            <a:ext cx="139807" cy="131554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F58895-FE59-D766-56FA-AE741D0F514C}"/>
              </a:ext>
            </a:extLst>
          </p:cNvPr>
          <p:cNvSpPr>
            <a:spLocks noChangeAspect="1"/>
          </p:cNvSpPr>
          <p:nvPr/>
        </p:nvSpPr>
        <p:spPr>
          <a:xfrm>
            <a:off x="11519651" y="6045297"/>
            <a:ext cx="143665" cy="135730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C8D391-7472-95A2-B8AF-AA067FFF24B3}"/>
              </a:ext>
            </a:extLst>
          </p:cNvPr>
          <p:cNvSpPr>
            <a:spLocks noChangeAspect="1"/>
          </p:cNvSpPr>
          <p:nvPr/>
        </p:nvSpPr>
        <p:spPr>
          <a:xfrm>
            <a:off x="11748793" y="5510306"/>
            <a:ext cx="143665" cy="135730"/>
          </a:xfrm>
          <a:prstGeom prst="ellipse">
            <a:avLst/>
          </a:prstGeom>
          <a:solidFill>
            <a:srgbClr val="799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FA3AC-075D-F8E7-3CB1-E28625BBBD77}"/>
              </a:ext>
            </a:extLst>
          </p:cNvPr>
          <p:cNvSpPr txBox="1">
            <a:spLocks noChangeAspect="1"/>
          </p:cNvSpPr>
          <p:nvPr/>
        </p:nvSpPr>
        <p:spPr>
          <a:xfrm>
            <a:off x="7846551" y="4649996"/>
            <a:ext cx="64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0B308E-7088-FC7E-77BC-954F90012062}"/>
              </a:ext>
            </a:extLst>
          </p:cNvPr>
          <p:cNvSpPr txBox="1">
            <a:spLocks noChangeAspect="1"/>
          </p:cNvSpPr>
          <p:nvPr/>
        </p:nvSpPr>
        <p:spPr>
          <a:xfrm>
            <a:off x="8194211" y="6488117"/>
            <a:ext cx="4076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Optimization Variable, e.g., stride time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9DF2285-36BA-B562-F90B-62838C26065B}"/>
              </a:ext>
            </a:extLst>
          </p:cNvPr>
          <p:cNvSpPr>
            <a:spLocks noChangeAspect="1"/>
          </p:cNvSpPr>
          <p:nvPr/>
        </p:nvSpPr>
        <p:spPr>
          <a:xfrm>
            <a:off x="8648756" y="4934305"/>
            <a:ext cx="3306436" cy="1442432"/>
          </a:xfrm>
          <a:custGeom>
            <a:avLst/>
            <a:gdLst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85763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695450 w 4086225"/>
              <a:gd name="connsiteY11" fmla="*/ 709613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85763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0538 w 4086225"/>
              <a:gd name="connsiteY6" fmla="*/ 895350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0538 w 4086225"/>
              <a:gd name="connsiteY6" fmla="*/ 895350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7876 w 4086225"/>
              <a:gd name="connsiteY12" fmla="*/ 7096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47638 w 4086225"/>
              <a:gd name="connsiteY3" fmla="*/ 676275 h 1668532"/>
              <a:gd name="connsiteX4" fmla="*/ 209550 w 4086225"/>
              <a:gd name="connsiteY4" fmla="*/ 762000 h 1668532"/>
              <a:gd name="connsiteX5" fmla="*/ 361951 w 4086225"/>
              <a:gd name="connsiteY5" fmla="*/ 828675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47638 w 4086225"/>
              <a:gd name="connsiteY3" fmla="*/ 676275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33351 w 4086225"/>
              <a:gd name="connsiteY3" fmla="*/ 671512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33351 w 4086225"/>
              <a:gd name="connsiteY3" fmla="*/ 671512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504825 w 4086225"/>
              <a:gd name="connsiteY6" fmla="*/ 862013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86225" h="1668532">
                <a:moveTo>
                  <a:pt x="0" y="0"/>
                </a:moveTo>
                <a:cubicBezTo>
                  <a:pt x="9128" y="114697"/>
                  <a:pt x="18257" y="229394"/>
                  <a:pt x="33338" y="323850"/>
                </a:cubicBezTo>
                <a:cubicBezTo>
                  <a:pt x="48419" y="418306"/>
                  <a:pt x="73819" y="508794"/>
                  <a:pt x="90488" y="566738"/>
                </a:cubicBezTo>
                <a:cubicBezTo>
                  <a:pt x="107157" y="624682"/>
                  <a:pt x="113507" y="638968"/>
                  <a:pt x="133351" y="671512"/>
                </a:cubicBezTo>
                <a:cubicBezTo>
                  <a:pt x="153195" y="704056"/>
                  <a:pt x="172244" y="740569"/>
                  <a:pt x="209550" y="762000"/>
                </a:cubicBezTo>
                <a:cubicBezTo>
                  <a:pt x="246856" y="783431"/>
                  <a:pt x="307976" y="783431"/>
                  <a:pt x="357188" y="800100"/>
                </a:cubicBezTo>
                <a:cubicBezTo>
                  <a:pt x="406401" y="816769"/>
                  <a:pt x="456406" y="821532"/>
                  <a:pt x="504825" y="862013"/>
                </a:cubicBezTo>
                <a:cubicBezTo>
                  <a:pt x="553244" y="902494"/>
                  <a:pt x="600869" y="989807"/>
                  <a:pt x="647700" y="1042988"/>
                </a:cubicBezTo>
                <a:cubicBezTo>
                  <a:pt x="694531" y="1096169"/>
                  <a:pt x="702469" y="1173956"/>
                  <a:pt x="785813" y="1181100"/>
                </a:cubicBezTo>
                <a:cubicBezTo>
                  <a:pt x="869157" y="1188244"/>
                  <a:pt x="1023144" y="1139031"/>
                  <a:pt x="1147763" y="1085850"/>
                </a:cubicBezTo>
                <a:cubicBezTo>
                  <a:pt x="1272382" y="1032669"/>
                  <a:pt x="1426369" y="923132"/>
                  <a:pt x="1533525" y="862013"/>
                </a:cubicBezTo>
                <a:cubicBezTo>
                  <a:pt x="1640681" y="800894"/>
                  <a:pt x="1704975" y="744538"/>
                  <a:pt x="1790700" y="719138"/>
                </a:cubicBezTo>
                <a:cubicBezTo>
                  <a:pt x="1876425" y="693738"/>
                  <a:pt x="1968501" y="695326"/>
                  <a:pt x="2047876" y="709613"/>
                </a:cubicBezTo>
                <a:cubicBezTo>
                  <a:pt x="2127251" y="723900"/>
                  <a:pt x="2183606" y="737394"/>
                  <a:pt x="2266950" y="804863"/>
                </a:cubicBezTo>
                <a:cubicBezTo>
                  <a:pt x="2350294" y="872332"/>
                  <a:pt x="2461419" y="1004888"/>
                  <a:pt x="2547938" y="1114425"/>
                </a:cubicBezTo>
                <a:cubicBezTo>
                  <a:pt x="2634457" y="1223962"/>
                  <a:pt x="2709863" y="1378744"/>
                  <a:pt x="2786063" y="1462088"/>
                </a:cubicBezTo>
                <a:cubicBezTo>
                  <a:pt x="2862263" y="1545432"/>
                  <a:pt x="2931319" y="1580357"/>
                  <a:pt x="3005138" y="1614488"/>
                </a:cubicBezTo>
                <a:cubicBezTo>
                  <a:pt x="3078957" y="1648619"/>
                  <a:pt x="3151981" y="1675606"/>
                  <a:pt x="3228975" y="1666875"/>
                </a:cubicBezTo>
                <a:cubicBezTo>
                  <a:pt x="3305969" y="1658144"/>
                  <a:pt x="3403600" y="1615281"/>
                  <a:pt x="3467100" y="1562100"/>
                </a:cubicBezTo>
                <a:cubicBezTo>
                  <a:pt x="3530600" y="1508919"/>
                  <a:pt x="3536156" y="1488282"/>
                  <a:pt x="3609975" y="1347788"/>
                </a:cubicBezTo>
                <a:cubicBezTo>
                  <a:pt x="3683794" y="1207294"/>
                  <a:pt x="3830638" y="908844"/>
                  <a:pt x="3910013" y="719138"/>
                </a:cubicBezTo>
                <a:cubicBezTo>
                  <a:pt x="3989388" y="529432"/>
                  <a:pt x="4037806" y="369491"/>
                  <a:pt x="4086225" y="20955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B9C76F-4588-2CED-FD99-8FC587EDAAB5}"/>
              </a:ext>
            </a:extLst>
          </p:cNvPr>
          <p:cNvCxnSpPr>
            <a:cxnSpLocks noChangeAspect="1"/>
          </p:cNvCxnSpPr>
          <p:nvPr/>
        </p:nvCxnSpPr>
        <p:spPr>
          <a:xfrm>
            <a:off x="10301974" y="3626746"/>
            <a:ext cx="0" cy="433219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5B143B-EE18-DC2F-0204-125C2122FF7B}"/>
              </a:ext>
            </a:extLst>
          </p:cNvPr>
          <p:cNvSpPr txBox="1">
            <a:spLocks noChangeAspect="1"/>
          </p:cNvSpPr>
          <p:nvPr/>
        </p:nvSpPr>
        <p:spPr>
          <a:xfrm>
            <a:off x="9983403" y="3510967"/>
            <a:ext cx="195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Neural </a:t>
            </a:r>
          </a:p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EB2287-FA48-0EA1-FE1E-9FFC5D0F0761}"/>
              </a:ext>
            </a:extLst>
          </p:cNvPr>
          <p:cNvSpPr txBox="1">
            <a:spLocks noChangeAspect="1"/>
          </p:cNvSpPr>
          <p:nvPr/>
        </p:nvSpPr>
        <p:spPr>
          <a:xfrm>
            <a:off x="8598363" y="732717"/>
            <a:ext cx="3027647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Cost vs. variable for feasible solutions in one dimension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348E6-E3E8-BF38-D85B-31584F1507ED}"/>
              </a:ext>
            </a:extLst>
          </p:cNvPr>
          <p:cNvSpPr txBox="1">
            <a:spLocks noChangeAspect="1"/>
          </p:cNvSpPr>
          <p:nvPr/>
        </p:nvSpPr>
        <p:spPr>
          <a:xfrm>
            <a:off x="8264052" y="4316473"/>
            <a:ext cx="3850302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/>
              <a:t>Cost surrogate function for feasible solutions shown in one dimension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D300FE-A0D3-CC58-22C8-B98A320707E1}"/>
              </a:ext>
            </a:extLst>
          </p:cNvPr>
          <p:cNvSpPr>
            <a:spLocks noChangeAspect="1"/>
          </p:cNvSpPr>
          <p:nvPr/>
        </p:nvSpPr>
        <p:spPr>
          <a:xfrm>
            <a:off x="4545817" y="946151"/>
            <a:ext cx="2678699" cy="2539083"/>
          </a:xfrm>
          <a:prstGeom prst="rect">
            <a:avLst/>
          </a:prstGeom>
          <a:solidFill>
            <a:schemeClr val="bg1">
              <a:lumMod val="95000"/>
              <a:alpha val="72157"/>
            </a:schemeClr>
          </a:solidFill>
          <a:ln w="28575">
            <a:solidFill>
              <a:srgbClr val="8AA7DA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D7A7C82-2878-65D0-D24D-85A449666C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24" y="1769412"/>
            <a:ext cx="1794120" cy="1338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631591-3565-815A-C404-7A2E8BC7276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064918" y="1029787"/>
                <a:ext cx="1655535" cy="3385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Minimize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 cost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𝑱</m:t>
                    </m:r>
                  </m:oMath>
                </a14:m>
                <a:endParaRPr lang="en-US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631591-3565-815A-C404-7A2E8BC7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18" y="1029787"/>
                <a:ext cx="1655535" cy="338554"/>
              </a:xfrm>
              <a:prstGeom prst="rect">
                <a:avLst/>
              </a:prstGeom>
              <a:blipFill>
                <a:blip r:embed="rId4"/>
                <a:stretch>
                  <a:fillRect t="-3509" b="-21053"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15BA80B5-086A-56AA-2E7A-5465576B9DE6}"/>
              </a:ext>
            </a:extLst>
          </p:cNvPr>
          <p:cNvSpPr txBox="1">
            <a:spLocks noChangeAspect="1"/>
          </p:cNvSpPr>
          <p:nvPr/>
        </p:nvSpPr>
        <p:spPr>
          <a:xfrm>
            <a:off x="4719333" y="1271259"/>
            <a:ext cx="582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s.t.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326786-D542-E51B-E68A-9F608188B9A4}"/>
              </a:ext>
            </a:extLst>
          </p:cNvPr>
          <p:cNvSpPr txBox="1">
            <a:spLocks noChangeAspect="1"/>
          </p:cNvSpPr>
          <p:nvPr/>
        </p:nvSpPr>
        <p:spPr>
          <a:xfrm>
            <a:off x="4950955" y="1489816"/>
            <a:ext cx="1871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Equations of motion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84BCEB-C783-B6D9-9FCC-B3749B2D093C}"/>
              </a:ext>
            </a:extLst>
          </p:cNvPr>
          <p:cNvSpPr txBox="1">
            <a:spLocks noChangeAspect="1"/>
          </p:cNvSpPr>
          <p:nvPr/>
        </p:nvSpPr>
        <p:spPr>
          <a:xfrm>
            <a:off x="4281620" y="618637"/>
            <a:ext cx="32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07DA2"/>
                </a:solidFill>
                <a:cs typeface="Arial" panose="020B0604020202020204" pitchFamily="34" charset="0"/>
              </a:rPr>
              <a:t>Evolutionary Optimization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9E83D6-480A-144D-753B-6DBA002E72E9}"/>
              </a:ext>
            </a:extLst>
          </p:cNvPr>
          <p:cNvSpPr txBox="1">
            <a:spLocks noChangeAspect="1"/>
          </p:cNvSpPr>
          <p:nvPr/>
        </p:nvSpPr>
        <p:spPr>
          <a:xfrm>
            <a:off x="4754507" y="3242249"/>
            <a:ext cx="2259026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final position constraints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AAF410-68FA-EF29-9F9D-B3C653900B96}"/>
              </a:ext>
            </a:extLst>
          </p:cNvPr>
          <p:cNvSpPr txBox="1">
            <a:spLocks noChangeAspect="1"/>
          </p:cNvSpPr>
          <p:nvPr/>
        </p:nvSpPr>
        <p:spPr>
          <a:xfrm>
            <a:off x="4800211" y="3117363"/>
            <a:ext cx="2166643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>
                <a:solidFill>
                  <a:srgbClr val="000000"/>
                </a:solidFill>
              </a:rPr>
              <a:t>&amp;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C21407-1C54-2C54-7503-625923D1958D}"/>
              </a:ext>
            </a:extLst>
          </p:cNvPr>
          <p:cNvCxnSpPr>
            <a:cxnSpLocks noChangeAspect="1"/>
          </p:cNvCxnSpPr>
          <p:nvPr/>
        </p:nvCxnSpPr>
        <p:spPr>
          <a:xfrm>
            <a:off x="3707335" y="2152452"/>
            <a:ext cx="415080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9D9371-D0E3-AB73-BD83-929E21EE9DC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41905" y="2294749"/>
                <a:ext cx="1816033" cy="605166"/>
              </a:xfrm>
              <a:prstGeom prst="rect">
                <a:avLst/>
              </a:prstGeom>
              <a:solidFill>
                <a:schemeClr val="bg1">
                  <a:lumMod val="50000"/>
                  <a:alpha val="8000"/>
                </a:schemeClr>
              </a:solid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alpha val="51000"/>
                      </a:schemeClr>
                    </a:solidFill>
                  </a:rPr>
                  <a:t>Treadmill Belt Speeds</a:t>
                </a:r>
              </a:p>
              <a:p>
                <a:pPr algn="ctr"/>
                <a:endParaRPr lang="en-US" sz="400" b="1" dirty="0">
                  <a:solidFill>
                    <a:schemeClr val="tx1">
                      <a:alpha val="51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𝒔𝒍𝒐𝒘</m:t>
                          </m:r>
                        </m:sub>
                      </m:sSub>
                      <m:r>
                        <a:rPr lang="en-US" sz="1400" b="1" i="1" dirty="0" smtClean="0">
                          <a:solidFill>
                            <a:schemeClr val="tx1">
                              <a:alpha val="51000"/>
                            </a:schemeClr>
                          </a:solidFill>
                          <a:latin typeface="Cambria Math" panose="02040503050406030204" pitchFamily="18" charset="0"/>
                        </a:rPr>
                        <m:t>  ;  </m:t>
                      </m:r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𝒇𝒂𝒔𝒕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>
                      <a:alpha val="51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9D9371-D0E3-AB73-BD83-929E21EE9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05" y="2294749"/>
                <a:ext cx="1816033" cy="6051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D7C2AE-1157-2D29-B0A6-93FE33F4C22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40653" y="1472731"/>
                <a:ext cx="1816032" cy="584775"/>
              </a:xfrm>
              <a:prstGeom prst="rect">
                <a:avLst/>
              </a:prstGeom>
              <a:solidFill>
                <a:schemeClr val="bg1">
                  <a:lumMod val="50000"/>
                  <a:alpha val="8000"/>
                </a:schemeClr>
              </a:solid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alpha val="51000"/>
                      </a:schemeClr>
                    </a:solidFill>
                  </a:rPr>
                  <a:t>Baseline Trajectories</a:t>
                </a:r>
              </a:p>
              <a:p>
                <a:pPr algn="ctr"/>
                <a:endParaRPr lang="en-US" sz="400" b="1" dirty="0">
                  <a:solidFill>
                    <a:schemeClr val="tx1">
                      <a:alpha val="51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>
                      <a:alpha val="51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D7C2AE-1157-2D29-B0A6-93FE33F4C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53" y="1472731"/>
                <a:ext cx="1816032" cy="584775"/>
              </a:xfrm>
              <a:prstGeom prst="rect">
                <a:avLst/>
              </a:prstGeom>
              <a:blipFill>
                <a:blip r:embed="rId6"/>
                <a:stretch>
                  <a:fillRect t="-1010"/>
                </a:stretch>
              </a:blip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86507505-F1BA-547F-1582-A8A6FB08B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C49363-C616-345F-AD9E-2A45761C337B}"/>
              </a:ext>
            </a:extLst>
          </p:cNvPr>
          <p:cNvSpPr txBox="1"/>
          <p:nvPr/>
        </p:nvSpPr>
        <p:spPr>
          <a:xfrm>
            <a:off x="127000" y="20527"/>
            <a:ext cx="11426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A shallow neural network was used to estimate the surrogate cost landscape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854B2-39BC-9C67-DE66-F3DAE0F240E1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77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9" grpId="0" animBg="1"/>
      <p:bldP spid="29" grpId="1" animBg="1"/>
      <p:bldP spid="30" grpId="0"/>
      <p:bldP spid="31" grpId="0"/>
      <p:bldP spid="32" grpId="0" animBg="1"/>
      <p:bldP spid="10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555E68-96FA-A37D-5262-B54D839348DD}"/>
              </a:ext>
            </a:extLst>
          </p:cNvPr>
          <p:cNvCxnSpPr>
            <a:cxnSpLocks noChangeAspect="1"/>
          </p:cNvCxnSpPr>
          <p:nvPr/>
        </p:nvCxnSpPr>
        <p:spPr>
          <a:xfrm>
            <a:off x="8406416" y="1193220"/>
            <a:ext cx="0" cy="1602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F9271E-3EE3-83AB-F53A-90960C26A19E}"/>
              </a:ext>
            </a:extLst>
          </p:cNvPr>
          <p:cNvCxnSpPr>
            <a:cxnSpLocks noChangeAspect="1"/>
          </p:cNvCxnSpPr>
          <p:nvPr/>
        </p:nvCxnSpPr>
        <p:spPr>
          <a:xfrm>
            <a:off x="8449172" y="2888486"/>
            <a:ext cx="35604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04FB54A-C29D-B01B-049F-64587D8B1E18}"/>
              </a:ext>
            </a:extLst>
          </p:cNvPr>
          <p:cNvSpPr>
            <a:spLocks noChangeAspect="1"/>
          </p:cNvSpPr>
          <p:nvPr/>
        </p:nvSpPr>
        <p:spPr>
          <a:xfrm>
            <a:off x="8591355" y="1373546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99CC58-2C83-C19E-673E-10385159CB81}"/>
              </a:ext>
            </a:extLst>
          </p:cNvPr>
          <p:cNvSpPr>
            <a:spLocks noChangeAspect="1"/>
          </p:cNvSpPr>
          <p:nvPr/>
        </p:nvSpPr>
        <p:spPr>
          <a:xfrm>
            <a:off x="8702561" y="1823559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06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EE62264-3D66-E5EC-2AAF-57DCE7CA01D4}"/>
              </a:ext>
            </a:extLst>
          </p:cNvPr>
          <p:cNvSpPr>
            <a:spLocks noChangeAspect="1"/>
          </p:cNvSpPr>
          <p:nvPr/>
        </p:nvSpPr>
        <p:spPr>
          <a:xfrm>
            <a:off x="11151041" y="2664790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08F30F-BE6A-D229-B456-E9D51B88C049}"/>
              </a:ext>
            </a:extLst>
          </p:cNvPr>
          <p:cNvSpPr>
            <a:spLocks noChangeAspect="1"/>
          </p:cNvSpPr>
          <p:nvPr/>
        </p:nvSpPr>
        <p:spPr>
          <a:xfrm>
            <a:off x="8996619" y="1992231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85A071-40B5-86CD-2E03-13D9107E59F6}"/>
              </a:ext>
            </a:extLst>
          </p:cNvPr>
          <p:cNvSpPr>
            <a:spLocks noChangeAspect="1"/>
          </p:cNvSpPr>
          <p:nvPr/>
        </p:nvSpPr>
        <p:spPr>
          <a:xfrm>
            <a:off x="9202263" y="2267034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2828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CA4D7A5-1054-915A-61C0-42DE2F4D622C}"/>
              </a:ext>
            </a:extLst>
          </p:cNvPr>
          <p:cNvSpPr>
            <a:spLocks noChangeAspect="1"/>
          </p:cNvSpPr>
          <p:nvPr/>
        </p:nvSpPr>
        <p:spPr>
          <a:xfrm>
            <a:off x="9765698" y="2046487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4E4E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2D4789B-CD6A-5FFC-68D9-9221D7772FA0}"/>
              </a:ext>
            </a:extLst>
          </p:cNvPr>
          <p:cNvSpPr>
            <a:spLocks noChangeAspect="1"/>
          </p:cNvSpPr>
          <p:nvPr/>
        </p:nvSpPr>
        <p:spPr>
          <a:xfrm>
            <a:off x="9518397" y="2184496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842CA6-5630-BFA0-5C39-65B590E7E0B9}"/>
              </a:ext>
            </a:extLst>
          </p:cNvPr>
          <p:cNvSpPr>
            <a:spLocks noChangeAspect="1"/>
          </p:cNvSpPr>
          <p:nvPr/>
        </p:nvSpPr>
        <p:spPr>
          <a:xfrm>
            <a:off x="10043200" y="1860342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C6B878-7E67-25F8-8735-2D02640FE486}"/>
              </a:ext>
            </a:extLst>
          </p:cNvPr>
          <p:cNvSpPr>
            <a:spLocks noChangeAspect="1"/>
          </p:cNvSpPr>
          <p:nvPr/>
        </p:nvSpPr>
        <p:spPr>
          <a:xfrm>
            <a:off x="10449706" y="1958573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AC9656-43AB-8C3E-A347-63C19A70272B}"/>
              </a:ext>
            </a:extLst>
          </p:cNvPr>
          <p:cNvSpPr>
            <a:spLocks noChangeAspect="1"/>
          </p:cNvSpPr>
          <p:nvPr/>
        </p:nvSpPr>
        <p:spPr>
          <a:xfrm>
            <a:off x="10893680" y="2519837"/>
            <a:ext cx="139807" cy="131554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48E6B6-6BEA-BFB5-ADCC-EBE0BD5E4EDE}"/>
              </a:ext>
            </a:extLst>
          </p:cNvPr>
          <p:cNvSpPr>
            <a:spLocks noChangeAspect="1"/>
          </p:cNvSpPr>
          <p:nvPr/>
        </p:nvSpPr>
        <p:spPr>
          <a:xfrm>
            <a:off x="10694713" y="2276781"/>
            <a:ext cx="139807" cy="131554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0DA4150-9B59-A594-257A-11BB208EF248}"/>
              </a:ext>
            </a:extLst>
          </p:cNvPr>
          <p:cNvSpPr>
            <a:spLocks noChangeAspect="1"/>
          </p:cNvSpPr>
          <p:nvPr/>
        </p:nvSpPr>
        <p:spPr>
          <a:xfrm>
            <a:off x="11522496" y="2427720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95A4C5F-4DD0-4028-0F1F-506FFEAD37D3}"/>
              </a:ext>
            </a:extLst>
          </p:cNvPr>
          <p:cNvSpPr>
            <a:spLocks noChangeAspect="1"/>
          </p:cNvSpPr>
          <p:nvPr/>
        </p:nvSpPr>
        <p:spPr>
          <a:xfrm>
            <a:off x="11751638" y="1892729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2A9A10-6985-D736-0B52-A73F263649D3}"/>
              </a:ext>
            </a:extLst>
          </p:cNvPr>
          <p:cNvSpPr txBox="1">
            <a:spLocks noChangeAspect="1"/>
          </p:cNvSpPr>
          <p:nvPr/>
        </p:nvSpPr>
        <p:spPr>
          <a:xfrm>
            <a:off x="7849396" y="1032419"/>
            <a:ext cx="64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Cost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61A7881-EBC4-C77C-C69C-8700E8E651FE}"/>
              </a:ext>
            </a:extLst>
          </p:cNvPr>
          <p:cNvCxnSpPr>
            <a:cxnSpLocks noChangeAspect="1"/>
          </p:cNvCxnSpPr>
          <p:nvPr/>
        </p:nvCxnSpPr>
        <p:spPr>
          <a:xfrm>
            <a:off x="7566030" y="2152452"/>
            <a:ext cx="447401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DBF7F49-9DB2-E1E4-CF60-3D78B7284C3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596420" y="5491153"/>
            <a:ext cx="414032" cy="7164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F7C79C4-E670-1F39-1231-E6B53466437F}"/>
              </a:ext>
            </a:extLst>
          </p:cNvPr>
          <p:cNvSpPr>
            <a:spLocks noChangeAspect="1"/>
          </p:cNvSpPr>
          <p:nvPr/>
        </p:nvSpPr>
        <p:spPr>
          <a:xfrm>
            <a:off x="4339167" y="3996173"/>
            <a:ext cx="3117454" cy="2726990"/>
          </a:xfrm>
          <a:prstGeom prst="rect">
            <a:avLst/>
          </a:prstGeom>
          <a:solidFill>
            <a:schemeClr val="bg1">
              <a:lumMod val="95000"/>
              <a:alpha val="72157"/>
            </a:schemeClr>
          </a:solidFill>
          <a:ln w="28575">
            <a:solidFill>
              <a:srgbClr val="B2746A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D8DBE8B-CF95-5491-D6D9-93B4AA2634D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629861" y="4042494"/>
                <a:ext cx="2501223" cy="3385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Explore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tx1"/>
                    </a:solidFill>
                  </a:rPr>
                  <a:t>surrogate cost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𝑱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′</m:t>
                    </m:r>
                  </m:oMath>
                </a14:m>
                <a:endParaRPr lang="en-US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D8DBE8B-CF95-5491-D6D9-93B4AA263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61" y="4042494"/>
                <a:ext cx="2501223" cy="338554"/>
              </a:xfrm>
              <a:prstGeom prst="rect">
                <a:avLst/>
              </a:prstGeom>
              <a:blipFill>
                <a:blip r:embed="rId3"/>
                <a:stretch>
                  <a:fillRect t="-3448" b="-18966"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59E841EC-E030-0C0F-037C-D503630679AC}"/>
              </a:ext>
            </a:extLst>
          </p:cNvPr>
          <p:cNvSpPr txBox="1">
            <a:spLocks noChangeAspect="1"/>
          </p:cNvSpPr>
          <p:nvPr/>
        </p:nvSpPr>
        <p:spPr>
          <a:xfrm>
            <a:off x="4475142" y="4376040"/>
            <a:ext cx="582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s.t.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DCD909C-28E7-B45D-625E-71A3326E8269}"/>
              </a:ext>
            </a:extLst>
          </p:cNvPr>
          <p:cNvSpPr txBox="1">
            <a:spLocks noChangeAspect="1"/>
          </p:cNvSpPr>
          <p:nvPr/>
        </p:nvSpPr>
        <p:spPr>
          <a:xfrm>
            <a:off x="3872171" y="3715926"/>
            <a:ext cx="405144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BB2E23"/>
                </a:solidFill>
                <a:cs typeface="Arial" panose="020B0604020202020204" pitchFamily="34" charset="0"/>
              </a:rPr>
              <a:t>Gradient Descent with multiple starts 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96D9B2A-2D8F-7536-965D-18470DC3480B}"/>
              </a:ext>
            </a:extLst>
          </p:cNvPr>
          <p:cNvSpPr txBox="1">
            <a:spLocks noChangeAspect="1"/>
          </p:cNvSpPr>
          <p:nvPr/>
        </p:nvSpPr>
        <p:spPr>
          <a:xfrm>
            <a:off x="8194211" y="2876990"/>
            <a:ext cx="4076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Optimization Variable, e.g., stride time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F95AB9F-E2F8-FD7D-D8FA-9C3F96C39517}"/>
              </a:ext>
            </a:extLst>
          </p:cNvPr>
          <p:cNvSpPr txBox="1">
            <a:spLocks noChangeAspect="1"/>
          </p:cNvSpPr>
          <p:nvPr/>
        </p:nvSpPr>
        <p:spPr>
          <a:xfrm>
            <a:off x="4452410" y="4674429"/>
            <a:ext cx="3135392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Initial &amp; final position constraints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1E0D899-BAA8-6504-DB82-B5C67A7C8620}"/>
              </a:ext>
            </a:extLst>
          </p:cNvPr>
          <p:cNvSpPr txBox="1">
            <a:spLocks noChangeAspect="1"/>
          </p:cNvSpPr>
          <p:nvPr/>
        </p:nvSpPr>
        <p:spPr>
          <a:xfrm>
            <a:off x="4424767" y="5913052"/>
            <a:ext cx="1836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stop search when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82A02F61-EEDD-3A46-E888-FA9D590D33B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452411" y="6215973"/>
                <a:ext cx="1428062" cy="507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‖"/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▽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≤1%</m:t>
                      </m:r>
                    </m:oMath>
                  </m:oMathPara>
                </a14:m>
                <a:endParaRPr lang="en-US" sz="16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82A02F61-EEDD-3A46-E888-FA9D590D3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411" y="6215973"/>
                <a:ext cx="1428062" cy="507190"/>
              </a:xfrm>
              <a:prstGeom prst="rect">
                <a:avLst/>
              </a:prstGeom>
              <a:blipFill>
                <a:blip r:embed="rId4"/>
                <a:stretch>
                  <a:fillRect l="-17447" t="-89157" b="-65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9EA279-6D75-59DB-B123-F3BC20299A2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339168" y="4985097"/>
                <a:ext cx="3214086" cy="99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/>
                <a:r>
                  <a:rPr lang="en-US" sz="1600" b="1" dirty="0">
                    <a:solidFill>
                      <a:srgbClr val="000000"/>
                    </a:solidFill>
                  </a:rPr>
                  <a:t>initial guess</a:t>
                </a:r>
              </a:p>
              <a:p>
                <a:pPr algn="justLow"/>
                <a:r>
                  <a:rPr lang="en-US" sz="1500" dirty="0">
                    <a:solidFill>
                      <a:srgbClr val="000000"/>
                    </a:solidFill>
                  </a:rPr>
                  <a:t>vicinity of best the single-belt solution</a:t>
                </a:r>
              </a:p>
              <a:p>
                <a:pPr algn="justLow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5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5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5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5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5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𝑻𝒊𝒆𝒅</m:t>
                              </m:r>
                            </m:sub>
                            <m:sup>
                              <m:r>
                                <a:rPr lang="en-US" sz="15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𝑶𝒑𝒕</m:t>
                              </m:r>
                            </m:sup>
                          </m:sSubSup>
                          <m:r>
                            <a:rPr lang="en-US" sz="15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5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5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5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5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𝑻𝒊𝒆𝒅</m:t>
                                      </m:r>
                                    </m:sub>
                                    <m:sup>
                                      <m:r>
                                        <a:rPr lang="en-US" sz="15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𝑶𝒑𝒕</m:t>
                                      </m:r>
                                    </m:sup>
                                  </m:sSubSup>
                                  <m:r>
                                    <a:rPr lang="en-US" sz="15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∗0.1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9EA279-6D75-59DB-B123-F3BC20299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168" y="4985097"/>
                <a:ext cx="3214086" cy="991810"/>
              </a:xfrm>
              <a:prstGeom prst="rect">
                <a:avLst/>
              </a:prstGeom>
              <a:blipFill>
                <a:blip r:embed="rId5"/>
                <a:stretch>
                  <a:fillRect l="-1139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2A17F4C-7219-BDE0-7F46-DF79A021AEB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179558" y="6343206"/>
                <a:ext cx="1096433" cy="28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▽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≻0</m:t>
                      </m:r>
                    </m:oMath>
                  </m:oMathPara>
                </a14:m>
                <a:endParaRPr lang="en-US" sz="16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2A17F4C-7219-BDE0-7F46-DF79A021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58" y="6343206"/>
                <a:ext cx="1096433" cy="289310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TextBox 185">
            <a:extLst>
              <a:ext uri="{FF2B5EF4-FFF2-40B4-BE49-F238E27FC236}">
                <a16:creationId xmlns:a16="http://schemas.microsoft.com/office/drawing/2014/main" id="{16E1916B-A62D-1F93-FD8B-3E4B5925D630}"/>
              </a:ext>
            </a:extLst>
          </p:cNvPr>
          <p:cNvSpPr txBox="1">
            <a:spLocks noChangeAspect="1"/>
          </p:cNvSpPr>
          <p:nvPr/>
        </p:nvSpPr>
        <p:spPr>
          <a:xfrm>
            <a:off x="5735294" y="6356729"/>
            <a:ext cx="582402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</a:rPr>
              <a:t>&amp;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D8C9B9-D768-511B-5161-4DF58524E884}"/>
              </a:ext>
            </a:extLst>
          </p:cNvPr>
          <p:cNvCxnSpPr>
            <a:cxnSpLocks noChangeAspect="1"/>
          </p:cNvCxnSpPr>
          <p:nvPr/>
        </p:nvCxnSpPr>
        <p:spPr>
          <a:xfrm>
            <a:off x="8403571" y="4810797"/>
            <a:ext cx="0" cy="1602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687E07-E583-76BB-BD9B-6EDB5B6A478A}"/>
              </a:ext>
            </a:extLst>
          </p:cNvPr>
          <p:cNvCxnSpPr>
            <a:cxnSpLocks noChangeAspect="1"/>
          </p:cNvCxnSpPr>
          <p:nvPr/>
        </p:nvCxnSpPr>
        <p:spPr>
          <a:xfrm>
            <a:off x="8446327" y="6506063"/>
            <a:ext cx="35604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B5A30F-7DB1-8B11-AE3E-5167E6F3480C}"/>
              </a:ext>
            </a:extLst>
          </p:cNvPr>
          <p:cNvSpPr>
            <a:spLocks noChangeAspect="1"/>
          </p:cNvSpPr>
          <p:nvPr/>
        </p:nvSpPr>
        <p:spPr>
          <a:xfrm>
            <a:off x="8588510" y="4991123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80D1B3-4F77-BFA8-7872-ABBD812C0E27}"/>
              </a:ext>
            </a:extLst>
          </p:cNvPr>
          <p:cNvSpPr>
            <a:spLocks noChangeAspect="1"/>
          </p:cNvSpPr>
          <p:nvPr/>
        </p:nvSpPr>
        <p:spPr>
          <a:xfrm>
            <a:off x="8699716" y="5441136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06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E594EE-272C-3639-F69F-5AAD9CE7C218}"/>
              </a:ext>
            </a:extLst>
          </p:cNvPr>
          <p:cNvSpPr>
            <a:spLocks noChangeAspect="1"/>
          </p:cNvSpPr>
          <p:nvPr/>
        </p:nvSpPr>
        <p:spPr>
          <a:xfrm>
            <a:off x="11148196" y="6282367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29BFD0-83F9-40B0-B3EA-D0A1C4C82916}"/>
              </a:ext>
            </a:extLst>
          </p:cNvPr>
          <p:cNvSpPr>
            <a:spLocks noChangeAspect="1"/>
          </p:cNvSpPr>
          <p:nvPr/>
        </p:nvSpPr>
        <p:spPr>
          <a:xfrm>
            <a:off x="8993774" y="5609808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F0B58E-F387-57BD-DC64-CF863892687D}"/>
              </a:ext>
            </a:extLst>
          </p:cNvPr>
          <p:cNvSpPr>
            <a:spLocks noChangeAspect="1"/>
          </p:cNvSpPr>
          <p:nvPr/>
        </p:nvSpPr>
        <p:spPr>
          <a:xfrm>
            <a:off x="9199418" y="5884611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2828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7F852C-EDE9-01ED-6641-75F1677E6037}"/>
              </a:ext>
            </a:extLst>
          </p:cNvPr>
          <p:cNvSpPr>
            <a:spLocks noChangeAspect="1"/>
          </p:cNvSpPr>
          <p:nvPr/>
        </p:nvSpPr>
        <p:spPr>
          <a:xfrm>
            <a:off x="9762853" y="5664064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4E4E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8D811D-148D-F010-6430-8A0E269B7C05}"/>
              </a:ext>
            </a:extLst>
          </p:cNvPr>
          <p:cNvSpPr>
            <a:spLocks noChangeAspect="1"/>
          </p:cNvSpPr>
          <p:nvPr/>
        </p:nvSpPr>
        <p:spPr>
          <a:xfrm>
            <a:off x="9515552" y="5802073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36A80A-8024-E4C1-A025-4A68257C9DAB}"/>
              </a:ext>
            </a:extLst>
          </p:cNvPr>
          <p:cNvSpPr>
            <a:spLocks noChangeAspect="1"/>
          </p:cNvSpPr>
          <p:nvPr/>
        </p:nvSpPr>
        <p:spPr>
          <a:xfrm>
            <a:off x="10040355" y="5477919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2518A2-620C-E524-D030-3DC7A216F2EF}"/>
              </a:ext>
            </a:extLst>
          </p:cNvPr>
          <p:cNvSpPr>
            <a:spLocks noChangeAspect="1"/>
          </p:cNvSpPr>
          <p:nvPr/>
        </p:nvSpPr>
        <p:spPr>
          <a:xfrm>
            <a:off x="10446861" y="5576150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5F48B6-FD79-E890-3335-E742270DE477}"/>
              </a:ext>
            </a:extLst>
          </p:cNvPr>
          <p:cNvSpPr>
            <a:spLocks noChangeAspect="1"/>
          </p:cNvSpPr>
          <p:nvPr/>
        </p:nvSpPr>
        <p:spPr>
          <a:xfrm>
            <a:off x="10890835" y="6137414"/>
            <a:ext cx="139807" cy="13155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44B703-5775-AD2D-9526-761871E6C2DB}"/>
              </a:ext>
            </a:extLst>
          </p:cNvPr>
          <p:cNvSpPr>
            <a:spLocks noChangeAspect="1"/>
          </p:cNvSpPr>
          <p:nvPr/>
        </p:nvSpPr>
        <p:spPr>
          <a:xfrm>
            <a:off x="10691868" y="5894358"/>
            <a:ext cx="139807" cy="13155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F58895-FE59-D766-56FA-AE741D0F514C}"/>
              </a:ext>
            </a:extLst>
          </p:cNvPr>
          <p:cNvSpPr>
            <a:spLocks noChangeAspect="1"/>
          </p:cNvSpPr>
          <p:nvPr/>
        </p:nvSpPr>
        <p:spPr>
          <a:xfrm>
            <a:off x="11519651" y="6045297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C8D391-7472-95A2-B8AF-AA067FFF24B3}"/>
              </a:ext>
            </a:extLst>
          </p:cNvPr>
          <p:cNvSpPr>
            <a:spLocks noChangeAspect="1"/>
          </p:cNvSpPr>
          <p:nvPr/>
        </p:nvSpPr>
        <p:spPr>
          <a:xfrm>
            <a:off x="11748793" y="5510306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FA3AC-075D-F8E7-3CB1-E28625BBBD77}"/>
              </a:ext>
            </a:extLst>
          </p:cNvPr>
          <p:cNvSpPr txBox="1">
            <a:spLocks noChangeAspect="1"/>
          </p:cNvSpPr>
          <p:nvPr/>
        </p:nvSpPr>
        <p:spPr>
          <a:xfrm>
            <a:off x="7846551" y="4649996"/>
            <a:ext cx="64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0B308E-7088-FC7E-77BC-954F90012062}"/>
              </a:ext>
            </a:extLst>
          </p:cNvPr>
          <p:cNvSpPr txBox="1">
            <a:spLocks noChangeAspect="1"/>
          </p:cNvSpPr>
          <p:nvPr/>
        </p:nvSpPr>
        <p:spPr>
          <a:xfrm>
            <a:off x="8194211" y="6488117"/>
            <a:ext cx="4076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Optimization Variable, e.g., stride time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9DF2285-36BA-B562-F90B-62838C26065B}"/>
              </a:ext>
            </a:extLst>
          </p:cNvPr>
          <p:cNvSpPr>
            <a:spLocks noChangeAspect="1"/>
          </p:cNvSpPr>
          <p:nvPr/>
        </p:nvSpPr>
        <p:spPr>
          <a:xfrm>
            <a:off x="8648756" y="4934305"/>
            <a:ext cx="3306436" cy="1442432"/>
          </a:xfrm>
          <a:custGeom>
            <a:avLst/>
            <a:gdLst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85763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695450 w 4086225"/>
              <a:gd name="connsiteY11" fmla="*/ 709613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85763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0538 w 4086225"/>
              <a:gd name="connsiteY6" fmla="*/ 895350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0538 w 4086225"/>
              <a:gd name="connsiteY6" fmla="*/ 895350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7876 w 4086225"/>
              <a:gd name="connsiteY12" fmla="*/ 7096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47638 w 4086225"/>
              <a:gd name="connsiteY3" fmla="*/ 676275 h 1668532"/>
              <a:gd name="connsiteX4" fmla="*/ 209550 w 4086225"/>
              <a:gd name="connsiteY4" fmla="*/ 762000 h 1668532"/>
              <a:gd name="connsiteX5" fmla="*/ 361951 w 4086225"/>
              <a:gd name="connsiteY5" fmla="*/ 828675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47638 w 4086225"/>
              <a:gd name="connsiteY3" fmla="*/ 676275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33351 w 4086225"/>
              <a:gd name="connsiteY3" fmla="*/ 671512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33351 w 4086225"/>
              <a:gd name="connsiteY3" fmla="*/ 671512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504825 w 4086225"/>
              <a:gd name="connsiteY6" fmla="*/ 862013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86225" h="1668532">
                <a:moveTo>
                  <a:pt x="0" y="0"/>
                </a:moveTo>
                <a:cubicBezTo>
                  <a:pt x="9128" y="114697"/>
                  <a:pt x="18257" y="229394"/>
                  <a:pt x="33338" y="323850"/>
                </a:cubicBezTo>
                <a:cubicBezTo>
                  <a:pt x="48419" y="418306"/>
                  <a:pt x="73819" y="508794"/>
                  <a:pt x="90488" y="566738"/>
                </a:cubicBezTo>
                <a:cubicBezTo>
                  <a:pt x="107157" y="624682"/>
                  <a:pt x="113507" y="638968"/>
                  <a:pt x="133351" y="671512"/>
                </a:cubicBezTo>
                <a:cubicBezTo>
                  <a:pt x="153195" y="704056"/>
                  <a:pt x="172244" y="740569"/>
                  <a:pt x="209550" y="762000"/>
                </a:cubicBezTo>
                <a:cubicBezTo>
                  <a:pt x="246856" y="783431"/>
                  <a:pt x="307976" y="783431"/>
                  <a:pt x="357188" y="800100"/>
                </a:cubicBezTo>
                <a:cubicBezTo>
                  <a:pt x="406401" y="816769"/>
                  <a:pt x="456406" y="821532"/>
                  <a:pt x="504825" y="862013"/>
                </a:cubicBezTo>
                <a:cubicBezTo>
                  <a:pt x="553244" y="902494"/>
                  <a:pt x="600869" y="989807"/>
                  <a:pt x="647700" y="1042988"/>
                </a:cubicBezTo>
                <a:cubicBezTo>
                  <a:pt x="694531" y="1096169"/>
                  <a:pt x="702469" y="1173956"/>
                  <a:pt x="785813" y="1181100"/>
                </a:cubicBezTo>
                <a:cubicBezTo>
                  <a:pt x="869157" y="1188244"/>
                  <a:pt x="1023144" y="1139031"/>
                  <a:pt x="1147763" y="1085850"/>
                </a:cubicBezTo>
                <a:cubicBezTo>
                  <a:pt x="1272382" y="1032669"/>
                  <a:pt x="1426369" y="923132"/>
                  <a:pt x="1533525" y="862013"/>
                </a:cubicBezTo>
                <a:cubicBezTo>
                  <a:pt x="1640681" y="800894"/>
                  <a:pt x="1704975" y="744538"/>
                  <a:pt x="1790700" y="719138"/>
                </a:cubicBezTo>
                <a:cubicBezTo>
                  <a:pt x="1876425" y="693738"/>
                  <a:pt x="1968501" y="695326"/>
                  <a:pt x="2047876" y="709613"/>
                </a:cubicBezTo>
                <a:cubicBezTo>
                  <a:pt x="2127251" y="723900"/>
                  <a:pt x="2183606" y="737394"/>
                  <a:pt x="2266950" y="804863"/>
                </a:cubicBezTo>
                <a:cubicBezTo>
                  <a:pt x="2350294" y="872332"/>
                  <a:pt x="2461419" y="1004888"/>
                  <a:pt x="2547938" y="1114425"/>
                </a:cubicBezTo>
                <a:cubicBezTo>
                  <a:pt x="2634457" y="1223962"/>
                  <a:pt x="2709863" y="1378744"/>
                  <a:pt x="2786063" y="1462088"/>
                </a:cubicBezTo>
                <a:cubicBezTo>
                  <a:pt x="2862263" y="1545432"/>
                  <a:pt x="2931319" y="1580357"/>
                  <a:pt x="3005138" y="1614488"/>
                </a:cubicBezTo>
                <a:cubicBezTo>
                  <a:pt x="3078957" y="1648619"/>
                  <a:pt x="3151981" y="1675606"/>
                  <a:pt x="3228975" y="1666875"/>
                </a:cubicBezTo>
                <a:cubicBezTo>
                  <a:pt x="3305969" y="1658144"/>
                  <a:pt x="3403600" y="1615281"/>
                  <a:pt x="3467100" y="1562100"/>
                </a:cubicBezTo>
                <a:cubicBezTo>
                  <a:pt x="3530600" y="1508919"/>
                  <a:pt x="3536156" y="1488282"/>
                  <a:pt x="3609975" y="1347788"/>
                </a:cubicBezTo>
                <a:cubicBezTo>
                  <a:pt x="3683794" y="1207294"/>
                  <a:pt x="3830638" y="908844"/>
                  <a:pt x="3910013" y="719138"/>
                </a:cubicBezTo>
                <a:cubicBezTo>
                  <a:pt x="3989388" y="529432"/>
                  <a:pt x="4037806" y="369491"/>
                  <a:pt x="4086225" y="20955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B9C76F-4588-2CED-FD99-8FC587EDAAB5}"/>
              </a:ext>
            </a:extLst>
          </p:cNvPr>
          <p:cNvCxnSpPr>
            <a:cxnSpLocks noChangeAspect="1"/>
          </p:cNvCxnSpPr>
          <p:nvPr/>
        </p:nvCxnSpPr>
        <p:spPr>
          <a:xfrm>
            <a:off x="10301974" y="3626746"/>
            <a:ext cx="0" cy="433219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5B143B-EE18-DC2F-0204-125C2122FF7B}"/>
              </a:ext>
            </a:extLst>
          </p:cNvPr>
          <p:cNvSpPr txBox="1">
            <a:spLocks noChangeAspect="1"/>
          </p:cNvSpPr>
          <p:nvPr/>
        </p:nvSpPr>
        <p:spPr>
          <a:xfrm>
            <a:off x="9983403" y="3510967"/>
            <a:ext cx="195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Neural </a:t>
            </a:r>
          </a:p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EB2287-FA48-0EA1-FE1E-9FFC5D0F0761}"/>
              </a:ext>
            </a:extLst>
          </p:cNvPr>
          <p:cNvSpPr txBox="1">
            <a:spLocks noChangeAspect="1"/>
          </p:cNvSpPr>
          <p:nvPr/>
        </p:nvSpPr>
        <p:spPr>
          <a:xfrm>
            <a:off x="8598363" y="732717"/>
            <a:ext cx="3027647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Cost vs. variable for feasible solutions in one dimension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348E6-E3E8-BF38-D85B-31584F1507ED}"/>
              </a:ext>
            </a:extLst>
          </p:cNvPr>
          <p:cNvSpPr txBox="1">
            <a:spLocks noChangeAspect="1"/>
          </p:cNvSpPr>
          <p:nvPr/>
        </p:nvSpPr>
        <p:spPr>
          <a:xfrm>
            <a:off x="8264052" y="4316473"/>
            <a:ext cx="3850302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/>
              <a:t>Cost surrogate function for feasible solutions shown in one dimension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D300FE-A0D3-CC58-22C8-B98A320707E1}"/>
              </a:ext>
            </a:extLst>
          </p:cNvPr>
          <p:cNvSpPr>
            <a:spLocks noChangeAspect="1"/>
          </p:cNvSpPr>
          <p:nvPr/>
        </p:nvSpPr>
        <p:spPr>
          <a:xfrm>
            <a:off x="4545817" y="946151"/>
            <a:ext cx="2678699" cy="2539083"/>
          </a:xfrm>
          <a:prstGeom prst="rect">
            <a:avLst/>
          </a:prstGeom>
          <a:solidFill>
            <a:schemeClr val="bg1">
              <a:lumMod val="95000"/>
              <a:alpha val="72157"/>
            </a:schemeClr>
          </a:solidFill>
          <a:ln w="28575">
            <a:solidFill>
              <a:srgbClr val="8AA7DA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631591-3565-815A-C404-7A2E8BC7276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064918" y="1029787"/>
                <a:ext cx="1655535" cy="3385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Minimize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 cost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𝑱</m:t>
                    </m:r>
                  </m:oMath>
                </a14:m>
                <a:endParaRPr lang="en-US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631591-3565-815A-C404-7A2E8BC7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18" y="1029787"/>
                <a:ext cx="1655535" cy="338554"/>
              </a:xfrm>
              <a:prstGeom prst="rect">
                <a:avLst/>
              </a:prstGeom>
              <a:blipFill>
                <a:blip r:embed="rId8"/>
                <a:stretch>
                  <a:fillRect t="-3509" b="-21053"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15BA80B5-086A-56AA-2E7A-5465576B9DE6}"/>
              </a:ext>
            </a:extLst>
          </p:cNvPr>
          <p:cNvSpPr txBox="1">
            <a:spLocks noChangeAspect="1"/>
          </p:cNvSpPr>
          <p:nvPr/>
        </p:nvSpPr>
        <p:spPr>
          <a:xfrm>
            <a:off x="4719333" y="1271259"/>
            <a:ext cx="582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s.t.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326786-D542-E51B-E68A-9F608188B9A4}"/>
              </a:ext>
            </a:extLst>
          </p:cNvPr>
          <p:cNvSpPr txBox="1">
            <a:spLocks noChangeAspect="1"/>
          </p:cNvSpPr>
          <p:nvPr/>
        </p:nvSpPr>
        <p:spPr>
          <a:xfrm>
            <a:off x="4950955" y="1489816"/>
            <a:ext cx="1871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Equations of motion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84BCEB-C783-B6D9-9FCC-B3749B2D093C}"/>
              </a:ext>
            </a:extLst>
          </p:cNvPr>
          <p:cNvSpPr txBox="1">
            <a:spLocks noChangeAspect="1"/>
          </p:cNvSpPr>
          <p:nvPr/>
        </p:nvSpPr>
        <p:spPr>
          <a:xfrm>
            <a:off x="4281620" y="618637"/>
            <a:ext cx="32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07DA2"/>
                </a:solidFill>
                <a:cs typeface="Arial" panose="020B0604020202020204" pitchFamily="34" charset="0"/>
              </a:rPr>
              <a:t>Evolutionary Optimization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9E83D6-480A-144D-753B-6DBA002E72E9}"/>
              </a:ext>
            </a:extLst>
          </p:cNvPr>
          <p:cNvSpPr txBox="1">
            <a:spLocks noChangeAspect="1"/>
          </p:cNvSpPr>
          <p:nvPr/>
        </p:nvSpPr>
        <p:spPr>
          <a:xfrm>
            <a:off x="4754507" y="3242249"/>
            <a:ext cx="2259026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final position constraints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AAF410-68FA-EF29-9F9D-B3C653900B96}"/>
              </a:ext>
            </a:extLst>
          </p:cNvPr>
          <p:cNvSpPr txBox="1">
            <a:spLocks noChangeAspect="1"/>
          </p:cNvSpPr>
          <p:nvPr/>
        </p:nvSpPr>
        <p:spPr>
          <a:xfrm>
            <a:off x="4800211" y="3117363"/>
            <a:ext cx="2166643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>
                <a:solidFill>
                  <a:srgbClr val="000000"/>
                </a:solidFill>
              </a:rPr>
              <a:t>&amp;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C21407-1C54-2C54-7503-625923D1958D}"/>
              </a:ext>
            </a:extLst>
          </p:cNvPr>
          <p:cNvCxnSpPr>
            <a:cxnSpLocks noChangeAspect="1"/>
          </p:cNvCxnSpPr>
          <p:nvPr/>
        </p:nvCxnSpPr>
        <p:spPr>
          <a:xfrm>
            <a:off x="3707335" y="2152452"/>
            <a:ext cx="415080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9D9371-D0E3-AB73-BD83-929E21EE9DC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41905" y="2294749"/>
                <a:ext cx="1816033" cy="605166"/>
              </a:xfrm>
              <a:prstGeom prst="rect">
                <a:avLst/>
              </a:prstGeom>
              <a:solidFill>
                <a:schemeClr val="bg1">
                  <a:lumMod val="50000"/>
                  <a:alpha val="8000"/>
                </a:schemeClr>
              </a:solid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alpha val="51000"/>
                      </a:schemeClr>
                    </a:solidFill>
                  </a:rPr>
                  <a:t>Treadmill Belt Speeds</a:t>
                </a:r>
              </a:p>
              <a:p>
                <a:pPr algn="ctr"/>
                <a:endParaRPr lang="en-US" sz="400" b="1" dirty="0">
                  <a:solidFill>
                    <a:schemeClr val="tx1">
                      <a:alpha val="51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𝒔𝒍𝒐𝒘</m:t>
                          </m:r>
                        </m:sub>
                      </m:sSub>
                      <m:r>
                        <a:rPr lang="en-US" sz="1400" b="1" i="1" dirty="0" smtClean="0">
                          <a:solidFill>
                            <a:schemeClr val="tx1">
                              <a:alpha val="51000"/>
                            </a:schemeClr>
                          </a:solidFill>
                          <a:latin typeface="Cambria Math" panose="02040503050406030204" pitchFamily="18" charset="0"/>
                        </a:rPr>
                        <m:t>  ;  </m:t>
                      </m:r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𝒇𝒂𝒔𝒕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>
                      <a:alpha val="51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9D9371-D0E3-AB73-BD83-929E21EE9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05" y="2294749"/>
                <a:ext cx="1816033" cy="6051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D7C2AE-1157-2D29-B0A6-93FE33F4C22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40653" y="1472731"/>
                <a:ext cx="1816032" cy="584775"/>
              </a:xfrm>
              <a:prstGeom prst="rect">
                <a:avLst/>
              </a:prstGeom>
              <a:solidFill>
                <a:schemeClr val="bg1">
                  <a:lumMod val="50000"/>
                  <a:alpha val="8000"/>
                </a:schemeClr>
              </a:solid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alpha val="51000"/>
                      </a:schemeClr>
                    </a:solidFill>
                  </a:rPr>
                  <a:t>Baseline Trajectories</a:t>
                </a:r>
              </a:p>
              <a:p>
                <a:pPr algn="ctr"/>
                <a:endParaRPr lang="en-US" sz="400" b="1" dirty="0">
                  <a:solidFill>
                    <a:schemeClr val="tx1">
                      <a:alpha val="51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>
                      <a:alpha val="51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D7C2AE-1157-2D29-B0A6-93FE33F4C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53" y="1472731"/>
                <a:ext cx="1816032" cy="584775"/>
              </a:xfrm>
              <a:prstGeom prst="rect">
                <a:avLst/>
              </a:prstGeom>
              <a:blipFill>
                <a:blip r:embed="rId10"/>
                <a:stretch>
                  <a:fillRect t="-1010"/>
                </a:stretch>
              </a:blip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88FBCBF-F94D-870D-9AF4-D9E35A9CF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FA66F-40FB-4AF6-D050-FEA29F267ADE}"/>
              </a:ext>
            </a:extLst>
          </p:cNvPr>
          <p:cNvSpPr txBox="1"/>
          <p:nvPr/>
        </p:nvSpPr>
        <p:spPr>
          <a:xfrm>
            <a:off x="127000" y="20527"/>
            <a:ext cx="11426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Gradient Descent looked for </a:t>
            </a:r>
            <a:r>
              <a:rPr lang="en-US" sz="2800" b="1" i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good-enough</a:t>
            </a:r>
            <a:r>
              <a:rPr lang="en-US" sz="28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 solutions along the surrogate cost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05248A-322B-0FD5-EDD8-59249535E46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24" y="1769412"/>
            <a:ext cx="1794120" cy="1338805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CA3FC26-EEAD-702F-DCF8-FEE873EE13E1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04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4" grpId="0" animBg="1"/>
      <p:bldP spid="145" grpId="0"/>
      <p:bldP spid="148" grpId="0"/>
      <p:bldP spid="158" grpId="0"/>
      <p:bldP spid="159" grpId="0"/>
      <p:bldP spid="160" grpId="0"/>
      <p:bldP spid="161" grpId="0"/>
      <p:bldP spid="185" grpId="0"/>
      <p:bldP spid="1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404F9-EDEE-B142-0BCF-F28C4CFD9ADB}"/>
              </a:ext>
            </a:extLst>
          </p:cNvPr>
          <p:cNvSpPr/>
          <p:nvPr/>
        </p:nvSpPr>
        <p:spPr>
          <a:xfrm>
            <a:off x="6803136" y="4485640"/>
            <a:ext cx="1199835" cy="1017665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3270473" y="3139561"/>
            <a:ext cx="199" cy="28481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285370" y="6025359"/>
            <a:ext cx="6243721" cy="31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37834" y="2776457"/>
            <a:ext cx="20289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Positive Work Rate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75929" y="6063000"/>
            <a:ext cx="76775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/>
              <a:t>Optimization Variable, e.g., stride time</a:t>
            </a:r>
          </a:p>
        </p:txBody>
      </p:sp>
      <p:pic>
        <p:nvPicPr>
          <p:cNvPr id="61" name="Picture 8" descr="Related image">
            <a:extLst>
              <a:ext uri="{FF2B5EF4-FFF2-40B4-BE49-F238E27FC236}">
                <a16:creationId xmlns:a16="http://schemas.microsoft.com/office/drawing/2014/main" id="{C91817DC-3BD6-4C24-B91F-97DD92D78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245448" y="-42968"/>
            <a:ext cx="950217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Related image">
            <a:extLst>
              <a:ext uri="{FF2B5EF4-FFF2-40B4-BE49-F238E27FC236}">
                <a16:creationId xmlns:a16="http://schemas.microsoft.com/office/drawing/2014/main" id="{C91817DC-3BD6-4C24-B91F-97DD92D7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1401" y="77691"/>
            <a:ext cx="990600" cy="8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484554" y="3429000"/>
            <a:ext cx="6155176" cy="2257291"/>
          </a:xfrm>
          <a:custGeom>
            <a:avLst/>
            <a:gdLst>
              <a:gd name="connsiteX0" fmla="*/ 0 w 4504267"/>
              <a:gd name="connsiteY0" fmla="*/ 34003 h 1870123"/>
              <a:gd name="connsiteX1" fmla="*/ 491067 w 4504267"/>
              <a:gd name="connsiteY1" fmla="*/ 1117736 h 1870123"/>
              <a:gd name="connsiteX2" fmla="*/ 982134 w 4504267"/>
              <a:gd name="connsiteY2" fmla="*/ 1168536 h 1870123"/>
              <a:gd name="connsiteX3" fmla="*/ 1388534 w 4504267"/>
              <a:gd name="connsiteY3" fmla="*/ 762136 h 1870123"/>
              <a:gd name="connsiteX4" fmla="*/ 1710267 w 4504267"/>
              <a:gd name="connsiteY4" fmla="*/ 355736 h 1870123"/>
              <a:gd name="connsiteX5" fmla="*/ 1998134 w 4504267"/>
              <a:gd name="connsiteY5" fmla="*/ 1202403 h 1870123"/>
              <a:gd name="connsiteX6" fmla="*/ 2167467 w 4504267"/>
              <a:gd name="connsiteY6" fmla="*/ 1761203 h 1870123"/>
              <a:gd name="connsiteX7" fmla="*/ 2319867 w 4504267"/>
              <a:gd name="connsiteY7" fmla="*/ 1795070 h 1870123"/>
              <a:gd name="connsiteX8" fmla="*/ 2556934 w 4504267"/>
              <a:gd name="connsiteY8" fmla="*/ 948403 h 1870123"/>
              <a:gd name="connsiteX9" fmla="*/ 2726267 w 4504267"/>
              <a:gd name="connsiteY9" fmla="*/ 136 h 1870123"/>
              <a:gd name="connsiteX10" fmla="*/ 3149600 w 4504267"/>
              <a:gd name="connsiteY10" fmla="*/ 880670 h 1870123"/>
              <a:gd name="connsiteX11" fmla="*/ 3437467 w 4504267"/>
              <a:gd name="connsiteY11" fmla="*/ 1202403 h 1870123"/>
              <a:gd name="connsiteX12" fmla="*/ 3640667 w 4504267"/>
              <a:gd name="connsiteY12" fmla="*/ 1185470 h 1870123"/>
              <a:gd name="connsiteX13" fmla="*/ 3860800 w 4504267"/>
              <a:gd name="connsiteY13" fmla="*/ 1050003 h 1870123"/>
              <a:gd name="connsiteX14" fmla="*/ 4165600 w 4504267"/>
              <a:gd name="connsiteY14" fmla="*/ 508136 h 1870123"/>
              <a:gd name="connsiteX15" fmla="*/ 4504267 w 4504267"/>
              <a:gd name="connsiteY15" fmla="*/ 118670 h 1870123"/>
              <a:gd name="connsiteX0" fmla="*/ 0 w 4504267"/>
              <a:gd name="connsiteY0" fmla="*/ 34003 h 1870123"/>
              <a:gd name="connsiteX1" fmla="*/ 491067 w 4504267"/>
              <a:gd name="connsiteY1" fmla="*/ 1117736 h 1870123"/>
              <a:gd name="connsiteX2" fmla="*/ 982134 w 4504267"/>
              <a:gd name="connsiteY2" fmla="*/ 1168536 h 1870123"/>
              <a:gd name="connsiteX3" fmla="*/ 1388534 w 4504267"/>
              <a:gd name="connsiteY3" fmla="*/ 762136 h 1870123"/>
              <a:gd name="connsiteX4" fmla="*/ 1723694 w 4504267"/>
              <a:gd name="connsiteY4" fmla="*/ 338802 h 1870123"/>
              <a:gd name="connsiteX5" fmla="*/ 1998134 w 4504267"/>
              <a:gd name="connsiteY5" fmla="*/ 1202403 h 1870123"/>
              <a:gd name="connsiteX6" fmla="*/ 2167467 w 4504267"/>
              <a:gd name="connsiteY6" fmla="*/ 1761203 h 1870123"/>
              <a:gd name="connsiteX7" fmla="*/ 2319867 w 4504267"/>
              <a:gd name="connsiteY7" fmla="*/ 1795070 h 1870123"/>
              <a:gd name="connsiteX8" fmla="*/ 2556934 w 4504267"/>
              <a:gd name="connsiteY8" fmla="*/ 948403 h 1870123"/>
              <a:gd name="connsiteX9" fmla="*/ 2726267 w 4504267"/>
              <a:gd name="connsiteY9" fmla="*/ 136 h 1870123"/>
              <a:gd name="connsiteX10" fmla="*/ 3149600 w 4504267"/>
              <a:gd name="connsiteY10" fmla="*/ 880670 h 1870123"/>
              <a:gd name="connsiteX11" fmla="*/ 3437467 w 4504267"/>
              <a:gd name="connsiteY11" fmla="*/ 1202403 h 1870123"/>
              <a:gd name="connsiteX12" fmla="*/ 3640667 w 4504267"/>
              <a:gd name="connsiteY12" fmla="*/ 1185470 h 1870123"/>
              <a:gd name="connsiteX13" fmla="*/ 3860800 w 4504267"/>
              <a:gd name="connsiteY13" fmla="*/ 1050003 h 1870123"/>
              <a:gd name="connsiteX14" fmla="*/ 4165600 w 4504267"/>
              <a:gd name="connsiteY14" fmla="*/ 508136 h 1870123"/>
              <a:gd name="connsiteX15" fmla="*/ 4504267 w 4504267"/>
              <a:gd name="connsiteY15" fmla="*/ 118670 h 1870123"/>
              <a:gd name="connsiteX0" fmla="*/ 0 w 4504267"/>
              <a:gd name="connsiteY0" fmla="*/ 34003 h 1870123"/>
              <a:gd name="connsiteX1" fmla="*/ 571621 w 4504267"/>
              <a:gd name="connsiteY1" fmla="*/ 1151603 h 1870123"/>
              <a:gd name="connsiteX2" fmla="*/ 982134 w 4504267"/>
              <a:gd name="connsiteY2" fmla="*/ 1168536 h 1870123"/>
              <a:gd name="connsiteX3" fmla="*/ 1388534 w 4504267"/>
              <a:gd name="connsiteY3" fmla="*/ 762136 h 1870123"/>
              <a:gd name="connsiteX4" fmla="*/ 1723694 w 4504267"/>
              <a:gd name="connsiteY4" fmla="*/ 338802 h 1870123"/>
              <a:gd name="connsiteX5" fmla="*/ 1998134 w 4504267"/>
              <a:gd name="connsiteY5" fmla="*/ 1202403 h 1870123"/>
              <a:gd name="connsiteX6" fmla="*/ 2167467 w 4504267"/>
              <a:gd name="connsiteY6" fmla="*/ 1761203 h 1870123"/>
              <a:gd name="connsiteX7" fmla="*/ 2319867 w 4504267"/>
              <a:gd name="connsiteY7" fmla="*/ 1795070 h 1870123"/>
              <a:gd name="connsiteX8" fmla="*/ 2556934 w 4504267"/>
              <a:gd name="connsiteY8" fmla="*/ 948403 h 1870123"/>
              <a:gd name="connsiteX9" fmla="*/ 2726267 w 4504267"/>
              <a:gd name="connsiteY9" fmla="*/ 136 h 1870123"/>
              <a:gd name="connsiteX10" fmla="*/ 3149600 w 4504267"/>
              <a:gd name="connsiteY10" fmla="*/ 880670 h 1870123"/>
              <a:gd name="connsiteX11" fmla="*/ 3437467 w 4504267"/>
              <a:gd name="connsiteY11" fmla="*/ 1202403 h 1870123"/>
              <a:gd name="connsiteX12" fmla="*/ 3640667 w 4504267"/>
              <a:gd name="connsiteY12" fmla="*/ 1185470 h 1870123"/>
              <a:gd name="connsiteX13" fmla="*/ 3860800 w 4504267"/>
              <a:gd name="connsiteY13" fmla="*/ 1050003 h 1870123"/>
              <a:gd name="connsiteX14" fmla="*/ 4165600 w 4504267"/>
              <a:gd name="connsiteY14" fmla="*/ 508136 h 1870123"/>
              <a:gd name="connsiteX15" fmla="*/ 4504267 w 4504267"/>
              <a:gd name="connsiteY15" fmla="*/ 118670 h 1870123"/>
              <a:gd name="connsiteX0" fmla="*/ 0 w 4504267"/>
              <a:gd name="connsiteY0" fmla="*/ 34003 h 1870123"/>
              <a:gd name="connsiteX1" fmla="*/ 571621 w 4504267"/>
              <a:gd name="connsiteY1" fmla="*/ 1151603 h 1870123"/>
              <a:gd name="connsiteX2" fmla="*/ 1102966 w 4504267"/>
              <a:gd name="connsiteY2" fmla="*/ 1134669 h 1870123"/>
              <a:gd name="connsiteX3" fmla="*/ 1388534 w 4504267"/>
              <a:gd name="connsiteY3" fmla="*/ 762136 h 1870123"/>
              <a:gd name="connsiteX4" fmla="*/ 1723694 w 4504267"/>
              <a:gd name="connsiteY4" fmla="*/ 338802 h 1870123"/>
              <a:gd name="connsiteX5" fmla="*/ 1998134 w 4504267"/>
              <a:gd name="connsiteY5" fmla="*/ 1202403 h 1870123"/>
              <a:gd name="connsiteX6" fmla="*/ 2167467 w 4504267"/>
              <a:gd name="connsiteY6" fmla="*/ 1761203 h 1870123"/>
              <a:gd name="connsiteX7" fmla="*/ 2319867 w 4504267"/>
              <a:gd name="connsiteY7" fmla="*/ 1795070 h 1870123"/>
              <a:gd name="connsiteX8" fmla="*/ 2556934 w 4504267"/>
              <a:gd name="connsiteY8" fmla="*/ 948403 h 1870123"/>
              <a:gd name="connsiteX9" fmla="*/ 2726267 w 4504267"/>
              <a:gd name="connsiteY9" fmla="*/ 136 h 1870123"/>
              <a:gd name="connsiteX10" fmla="*/ 3149600 w 4504267"/>
              <a:gd name="connsiteY10" fmla="*/ 880670 h 1870123"/>
              <a:gd name="connsiteX11" fmla="*/ 3437467 w 4504267"/>
              <a:gd name="connsiteY11" fmla="*/ 1202403 h 1870123"/>
              <a:gd name="connsiteX12" fmla="*/ 3640667 w 4504267"/>
              <a:gd name="connsiteY12" fmla="*/ 1185470 h 1870123"/>
              <a:gd name="connsiteX13" fmla="*/ 3860800 w 4504267"/>
              <a:gd name="connsiteY13" fmla="*/ 1050003 h 1870123"/>
              <a:gd name="connsiteX14" fmla="*/ 4165600 w 4504267"/>
              <a:gd name="connsiteY14" fmla="*/ 508136 h 1870123"/>
              <a:gd name="connsiteX15" fmla="*/ 4504267 w 4504267"/>
              <a:gd name="connsiteY15" fmla="*/ 118670 h 1870123"/>
              <a:gd name="connsiteX0" fmla="*/ 0 w 4504267"/>
              <a:gd name="connsiteY0" fmla="*/ 34003 h 1798832"/>
              <a:gd name="connsiteX1" fmla="*/ 571621 w 4504267"/>
              <a:gd name="connsiteY1" fmla="*/ 1151603 h 1798832"/>
              <a:gd name="connsiteX2" fmla="*/ 1102966 w 4504267"/>
              <a:gd name="connsiteY2" fmla="*/ 1134669 h 1798832"/>
              <a:gd name="connsiteX3" fmla="*/ 1388534 w 4504267"/>
              <a:gd name="connsiteY3" fmla="*/ 762136 h 1798832"/>
              <a:gd name="connsiteX4" fmla="*/ 1723694 w 4504267"/>
              <a:gd name="connsiteY4" fmla="*/ 338802 h 1798832"/>
              <a:gd name="connsiteX5" fmla="*/ 1998134 w 4504267"/>
              <a:gd name="connsiteY5" fmla="*/ 1202403 h 1798832"/>
              <a:gd name="connsiteX6" fmla="*/ 2167467 w 4504267"/>
              <a:gd name="connsiteY6" fmla="*/ 1761203 h 1798832"/>
              <a:gd name="connsiteX7" fmla="*/ 2400422 w 4504267"/>
              <a:gd name="connsiteY7" fmla="*/ 1659604 h 1798832"/>
              <a:gd name="connsiteX8" fmla="*/ 2556934 w 4504267"/>
              <a:gd name="connsiteY8" fmla="*/ 948403 h 1798832"/>
              <a:gd name="connsiteX9" fmla="*/ 2726267 w 4504267"/>
              <a:gd name="connsiteY9" fmla="*/ 136 h 1798832"/>
              <a:gd name="connsiteX10" fmla="*/ 3149600 w 4504267"/>
              <a:gd name="connsiteY10" fmla="*/ 880670 h 1798832"/>
              <a:gd name="connsiteX11" fmla="*/ 3437467 w 4504267"/>
              <a:gd name="connsiteY11" fmla="*/ 1202403 h 1798832"/>
              <a:gd name="connsiteX12" fmla="*/ 3640667 w 4504267"/>
              <a:gd name="connsiteY12" fmla="*/ 1185470 h 1798832"/>
              <a:gd name="connsiteX13" fmla="*/ 3860800 w 4504267"/>
              <a:gd name="connsiteY13" fmla="*/ 1050003 h 1798832"/>
              <a:gd name="connsiteX14" fmla="*/ 4165600 w 4504267"/>
              <a:gd name="connsiteY14" fmla="*/ 508136 h 1798832"/>
              <a:gd name="connsiteX15" fmla="*/ 4504267 w 4504267"/>
              <a:gd name="connsiteY15" fmla="*/ 118670 h 1798832"/>
              <a:gd name="connsiteX0" fmla="*/ 0 w 4504267"/>
              <a:gd name="connsiteY0" fmla="*/ 34003 h 1798832"/>
              <a:gd name="connsiteX1" fmla="*/ 571621 w 4504267"/>
              <a:gd name="connsiteY1" fmla="*/ 1151603 h 1798832"/>
              <a:gd name="connsiteX2" fmla="*/ 1102966 w 4504267"/>
              <a:gd name="connsiteY2" fmla="*/ 1134669 h 1798832"/>
              <a:gd name="connsiteX3" fmla="*/ 1388534 w 4504267"/>
              <a:gd name="connsiteY3" fmla="*/ 762136 h 1798832"/>
              <a:gd name="connsiteX4" fmla="*/ 1723694 w 4504267"/>
              <a:gd name="connsiteY4" fmla="*/ 338802 h 1798832"/>
              <a:gd name="connsiteX5" fmla="*/ 1998134 w 4504267"/>
              <a:gd name="connsiteY5" fmla="*/ 1202403 h 1798832"/>
              <a:gd name="connsiteX6" fmla="*/ 2167467 w 4504267"/>
              <a:gd name="connsiteY6" fmla="*/ 1761203 h 1798832"/>
              <a:gd name="connsiteX7" fmla="*/ 2400422 w 4504267"/>
              <a:gd name="connsiteY7" fmla="*/ 1659604 h 1798832"/>
              <a:gd name="connsiteX8" fmla="*/ 2556934 w 4504267"/>
              <a:gd name="connsiteY8" fmla="*/ 948403 h 1798832"/>
              <a:gd name="connsiteX9" fmla="*/ 2726267 w 4504267"/>
              <a:gd name="connsiteY9" fmla="*/ 136 h 1798832"/>
              <a:gd name="connsiteX10" fmla="*/ 3149600 w 4504267"/>
              <a:gd name="connsiteY10" fmla="*/ 880670 h 1798832"/>
              <a:gd name="connsiteX11" fmla="*/ 3437467 w 4504267"/>
              <a:gd name="connsiteY11" fmla="*/ 1202403 h 1798832"/>
              <a:gd name="connsiteX12" fmla="*/ 3640667 w 4504267"/>
              <a:gd name="connsiteY12" fmla="*/ 1185470 h 1798832"/>
              <a:gd name="connsiteX13" fmla="*/ 3874226 w 4504267"/>
              <a:gd name="connsiteY13" fmla="*/ 948403 h 1798832"/>
              <a:gd name="connsiteX14" fmla="*/ 4165600 w 4504267"/>
              <a:gd name="connsiteY14" fmla="*/ 508136 h 1798832"/>
              <a:gd name="connsiteX15" fmla="*/ 4504267 w 4504267"/>
              <a:gd name="connsiteY15" fmla="*/ 118670 h 1798832"/>
              <a:gd name="connsiteX0" fmla="*/ 0 w 4504267"/>
              <a:gd name="connsiteY0" fmla="*/ 34003 h 1798832"/>
              <a:gd name="connsiteX1" fmla="*/ 571621 w 4504267"/>
              <a:gd name="connsiteY1" fmla="*/ 1151603 h 1798832"/>
              <a:gd name="connsiteX2" fmla="*/ 1102966 w 4504267"/>
              <a:gd name="connsiteY2" fmla="*/ 1134669 h 1798832"/>
              <a:gd name="connsiteX3" fmla="*/ 1388534 w 4504267"/>
              <a:gd name="connsiteY3" fmla="*/ 762136 h 1798832"/>
              <a:gd name="connsiteX4" fmla="*/ 1723694 w 4504267"/>
              <a:gd name="connsiteY4" fmla="*/ 338802 h 1798832"/>
              <a:gd name="connsiteX5" fmla="*/ 1998134 w 4504267"/>
              <a:gd name="connsiteY5" fmla="*/ 1202403 h 1798832"/>
              <a:gd name="connsiteX6" fmla="*/ 2167467 w 4504267"/>
              <a:gd name="connsiteY6" fmla="*/ 1761203 h 1798832"/>
              <a:gd name="connsiteX7" fmla="*/ 2400422 w 4504267"/>
              <a:gd name="connsiteY7" fmla="*/ 1659604 h 1798832"/>
              <a:gd name="connsiteX8" fmla="*/ 2556934 w 4504267"/>
              <a:gd name="connsiteY8" fmla="*/ 948403 h 1798832"/>
              <a:gd name="connsiteX9" fmla="*/ 2726267 w 4504267"/>
              <a:gd name="connsiteY9" fmla="*/ 136 h 1798832"/>
              <a:gd name="connsiteX10" fmla="*/ 3149600 w 4504267"/>
              <a:gd name="connsiteY10" fmla="*/ 880670 h 1798832"/>
              <a:gd name="connsiteX11" fmla="*/ 3437467 w 4504267"/>
              <a:gd name="connsiteY11" fmla="*/ 1202403 h 1798832"/>
              <a:gd name="connsiteX12" fmla="*/ 3640667 w 4504267"/>
              <a:gd name="connsiteY12" fmla="*/ 1185470 h 1798832"/>
              <a:gd name="connsiteX13" fmla="*/ 3874226 w 4504267"/>
              <a:gd name="connsiteY13" fmla="*/ 948403 h 1798832"/>
              <a:gd name="connsiteX14" fmla="*/ 4165600 w 4504267"/>
              <a:gd name="connsiteY14" fmla="*/ 508136 h 1798832"/>
              <a:gd name="connsiteX15" fmla="*/ 4504267 w 4504267"/>
              <a:gd name="connsiteY15" fmla="*/ 118670 h 1798832"/>
              <a:gd name="connsiteX0" fmla="*/ 0 w 4504267"/>
              <a:gd name="connsiteY0" fmla="*/ 34003 h 1798832"/>
              <a:gd name="connsiteX1" fmla="*/ 571621 w 4504267"/>
              <a:gd name="connsiteY1" fmla="*/ 1151603 h 1798832"/>
              <a:gd name="connsiteX2" fmla="*/ 1102966 w 4504267"/>
              <a:gd name="connsiteY2" fmla="*/ 1134669 h 1798832"/>
              <a:gd name="connsiteX3" fmla="*/ 1388534 w 4504267"/>
              <a:gd name="connsiteY3" fmla="*/ 762136 h 1798832"/>
              <a:gd name="connsiteX4" fmla="*/ 1723694 w 4504267"/>
              <a:gd name="connsiteY4" fmla="*/ 338802 h 1798832"/>
              <a:gd name="connsiteX5" fmla="*/ 1998134 w 4504267"/>
              <a:gd name="connsiteY5" fmla="*/ 1202403 h 1798832"/>
              <a:gd name="connsiteX6" fmla="*/ 2167467 w 4504267"/>
              <a:gd name="connsiteY6" fmla="*/ 1761203 h 1798832"/>
              <a:gd name="connsiteX7" fmla="*/ 2400422 w 4504267"/>
              <a:gd name="connsiteY7" fmla="*/ 1659604 h 1798832"/>
              <a:gd name="connsiteX8" fmla="*/ 2556934 w 4504267"/>
              <a:gd name="connsiteY8" fmla="*/ 948403 h 1798832"/>
              <a:gd name="connsiteX9" fmla="*/ 2726267 w 4504267"/>
              <a:gd name="connsiteY9" fmla="*/ 136 h 1798832"/>
              <a:gd name="connsiteX10" fmla="*/ 3149600 w 4504267"/>
              <a:gd name="connsiteY10" fmla="*/ 880670 h 1798832"/>
              <a:gd name="connsiteX11" fmla="*/ 3437467 w 4504267"/>
              <a:gd name="connsiteY11" fmla="*/ 1202403 h 1798832"/>
              <a:gd name="connsiteX12" fmla="*/ 3640667 w 4504267"/>
              <a:gd name="connsiteY12" fmla="*/ 1168536 h 1798832"/>
              <a:gd name="connsiteX13" fmla="*/ 3874226 w 4504267"/>
              <a:gd name="connsiteY13" fmla="*/ 948403 h 1798832"/>
              <a:gd name="connsiteX14" fmla="*/ 4165600 w 4504267"/>
              <a:gd name="connsiteY14" fmla="*/ 508136 h 1798832"/>
              <a:gd name="connsiteX15" fmla="*/ 4504267 w 4504267"/>
              <a:gd name="connsiteY15" fmla="*/ 118670 h 1798832"/>
              <a:gd name="connsiteX0" fmla="*/ 0 w 4504267"/>
              <a:gd name="connsiteY0" fmla="*/ 34003 h 1798832"/>
              <a:gd name="connsiteX1" fmla="*/ 571621 w 4504267"/>
              <a:gd name="connsiteY1" fmla="*/ 1151603 h 1798832"/>
              <a:gd name="connsiteX2" fmla="*/ 1102966 w 4504267"/>
              <a:gd name="connsiteY2" fmla="*/ 1134669 h 1798832"/>
              <a:gd name="connsiteX3" fmla="*/ 1388534 w 4504267"/>
              <a:gd name="connsiteY3" fmla="*/ 762136 h 1798832"/>
              <a:gd name="connsiteX4" fmla="*/ 1723694 w 4504267"/>
              <a:gd name="connsiteY4" fmla="*/ 338802 h 1798832"/>
              <a:gd name="connsiteX5" fmla="*/ 1998134 w 4504267"/>
              <a:gd name="connsiteY5" fmla="*/ 1202403 h 1798832"/>
              <a:gd name="connsiteX6" fmla="*/ 2167467 w 4504267"/>
              <a:gd name="connsiteY6" fmla="*/ 1761203 h 1798832"/>
              <a:gd name="connsiteX7" fmla="*/ 2400422 w 4504267"/>
              <a:gd name="connsiteY7" fmla="*/ 1659604 h 1798832"/>
              <a:gd name="connsiteX8" fmla="*/ 2556934 w 4504267"/>
              <a:gd name="connsiteY8" fmla="*/ 948403 h 1798832"/>
              <a:gd name="connsiteX9" fmla="*/ 2726267 w 4504267"/>
              <a:gd name="connsiteY9" fmla="*/ 136 h 1798832"/>
              <a:gd name="connsiteX10" fmla="*/ 3149600 w 4504267"/>
              <a:gd name="connsiteY10" fmla="*/ 880670 h 1798832"/>
              <a:gd name="connsiteX11" fmla="*/ 3437467 w 4504267"/>
              <a:gd name="connsiteY11" fmla="*/ 1202403 h 1798832"/>
              <a:gd name="connsiteX12" fmla="*/ 3640667 w 4504267"/>
              <a:gd name="connsiteY12" fmla="*/ 1168536 h 1798832"/>
              <a:gd name="connsiteX13" fmla="*/ 3833949 w 4504267"/>
              <a:gd name="connsiteY13" fmla="*/ 1083870 h 1798832"/>
              <a:gd name="connsiteX14" fmla="*/ 4165600 w 4504267"/>
              <a:gd name="connsiteY14" fmla="*/ 508136 h 1798832"/>
              <a:gd name="connsiteX15" fmla="*/ 4504267 w 4504267"/>
              <a:gd name="connsiteY15" fmla="*/ 118670 h 1798832"/>
              <a:gd name="connsiteX0" fmla="*/ 0 w 4504267"/>
              <a:gd name="connsiteY0" fmla="*/ 34003 h 1798832"/>
              <a:gd name="connsiteX1" fmla="*/ 571621 w 4504267"/>
              <a:gd name="connsiteY1" fmla="*/ 1151603 h 1798832"/>
              <a:gd name="connsiteX2" fmla="*/ 1102966 w 4504267"/>
              <a:gd name="connsiteY2" fmla="*/ 1134669 h 1798832"/>
              <a:gd name="connsiteX3" fmla="*/ 1388534 w 4504267"/>
              <a:gd name="connsiteY3" fmla="*/ 762136 h 1798832"/>
              <a:gd name="connsiteX4" fmla="*/ 1723694 w 4504267"/>
              <a:gd name="connsiteY4" fmla="*/ 338802 h 1798832"/>
              <a:gd name="connsiteX5" fmla="*/ 1998134 w 4504267"/>
              <a:gd name="connsiteY5" fmla="*/ 1202403 h 1798832"/>
              <a:gd name="connsiteX6" fmla="*/ 2167467 w 4504267"/>
              <a:gd name="connsiteY6" fmla="*/ 1761203 h 1798832"/>
              <a:gd name="connsiteX7" fmla="*/ 2400422 w 4504267"/>
              <a:gd name="connsiteY7" fmla="*/ 1659604 h 1798832"/>
              <a:gd name="connsiteX8" fmla="*/ 2556934 w 4504267"/>
              <a:gd name="connsiteY8" fmla="*/ 948403 h 1798832"/>
              <a:gd name="connsiteX9" fmla="*/ 2726267 w 4504267"/>
              <a:gd name="connsiteY9" fmla="*/ 136 h 1798832"/>
              <a:gd name="connsiteX10" fmla="*/ 3149600 w 4504267"/>
              <a:gd name="connsiteY10" fmla="*/ 880670 h 1798832"/>
              <a:gd name="connsiteX11" fmla="*/ 3437467 w 4504267"/>
              <a:gd name="connsiteY11" fmla="*/ 1202403 h 1798832"/>
              <a:gd name="connsiteX12" fmla="*/ 3667518 w 4504267"/>
              <a:gd name="connsiteY12" fmla="*/ 1236270 h 1798832"/>
              <a:gd name="connsiteX13" fmla="*/ 3833949 w 4504267"/>
              <a:gd name="connsiteY13" fmla="*/ 1083870 h 1798832"/>
              <a:gd name="connsiteX14" fmla="*/ 4165600 w 4504267"/>
              <a:gd name="connsiteY14" fmla="*/ 508136 h 1798832"/>
              <a:gd name="connsiteX15" fmla="*/ 4504267 w 4504267"/>
              <a:gd name="connsiteY15" fmla="*/ 118670 h 1798832"/>
              <a:gd name="connsiteX0" fmla="*/ 0 w 4504267"/>
              <a:gd name="connsiteY0" fmla="*/ 34003 h 1798832"/>
              <a:gd name="connsiteX1" fmla="*/ 571621 w 4504267"/>
              <a:gd name="connsiteY1" fmla="*/ 1151603 h 1798832"/>
              <a:gd name="connsiteX2" fmla="*/ 1102966 w 4504267"/>
              <a:gd name="connsiteY2" fmla="*/ 1134669 h 1798832"/>
              <a:gd name="connsiteX3" fmla="*/ 1388534 w 4504267"/>
              <a:gd name="connsiteY3" fmla="*/ 762136 h 1798832"/>
              <a:gd name="connsiteX4" fmla="*/ 1723694 w 4504267"/>
              <a:gd name="connsiteY4" fmla="*/ 338802 h 1798832"/>
              <a:gd name="connsiteX5" fmla="*/ 1998134 w 4504267"/>
              <a:gd name="connsiteY5" fmla="*/ 1202403 h 1798832"/>
              <a:gd name="connsiteX6" fmla="*/ 2167467 w 4504267"/>
              <a:gd name="connsiteY6" fmla="*/ 1761203 h 1798832"/>
              <a:gd name="connsiteX7" fmla="*/ 2400422 w 4504267"/>
              <a:gd name="connsiteY7" fmla="*/ 1659604 h 1798832"/>
              <a:gd name="connsiteX8" fmla="*/ 2556934 w 4504267"/>
              <a:gd name="connsiteY8" fmla="*/ 948403 h 1798832"/>
              <a:gd name="connsiteX9" fmla="*/ 2726267 w 4504267"/>
              <a:gd name="connsiteY9" fmla="*/ 136 h 1798832"/>
              <a:gd name="connsiteX10" fmla="*/ 3149600 w 4504267"/>
              <a:gd name="connsiteY10" fmla="*/ 880670 h 1798832"/>
              <a:gd name="connsiteX11" fmla="*/ 3437467 w 4504267"/>
              <a:gd name="connsiteY11" fmla="*/ 1202403 h 1798832"/>
              <a:gd name="connsiteX12" fmla="*/ 3667518 w 4504267"/>
              <a:gd name="connsiteY12" fmla="*/ 1236270 h 1798832"/>
              <a:gd name="connsiteX13" fmla="*/ 3833949 w 4504267"/>
              <a:gd name="connsiteY13" fmla="*/ 1083870 h 1798832"/>
              <a:gd name="connsiteX14" fmla="*/ 4125323 w 4504267"/>
              <a:gd name="connsiteY14" fmla="*/ 372669 h 1798832"/>
              <a:gd name="connsiteX15" fmla="*/ 4504267 w 4504267"/>
              <a:gd name="connsiteY15" fmla="*/ 118670 h 1798832"/>
              <a:gd name="connsiteX0" fmla="*/ 0 w 4504267"/>
              <a:gd name="connsiteY0" fmla="*/ 34003 h 1897193"/>
              <a:gd name="connsiteX1" fmla="*/ 571621 w 4504267"/>
              <a:gd name="connsiteY1" fmla="*/ 1151603 h 1897193"/>
              <a:gd name="connsiteX2" fmla="*/ 1102966 w 4504267"/>
              <a:gd name="connsiteY2" fmla="*/ 1134669 h 1897193"/>
              <a:gd name="connsiteX3" fmla="*/ 1388534 w 4504267"/>
              <a:gd name="connsiteY3" fmla="*/ 762136 h 1897193"/>
              <a:gd name="connsiteX4" fmla="*/ 1723694 w 4504267"/>
              <a:gd name="connsiteY4" fmla="*/ 338802 h 1897193"/>
              <a:gd name="connsiteX5" fmla="*/ 1998134 w 4504267"/>
              <a:gd name="connsiteY5" fmla="*/ 1202403 h 1897193"/>
              <a:gd name="connsiteX6" fmla="*/ 2167467 w 4504267"/>
              <a:gd name="connsiteY6" fmla="*/ 1761203 h 1897193"/>
              <a:gd name="connsiteX7" fmla="*/ 2400422 w 4504267"/>
              <a:gd name="connsiteY7" fmla="*/ 1659604 h 1897193"/>
              <a:gd name="connsiteX8" fmla="*/ 2556934 w 4504267"/>
              <a:gd name="connsiteY8" fmla="*/ 948403 h 1897193"/>
              <a:gd name="connsiteX9" fmla="*/ 2726267 w 4504267"/>
              <a:gd name="connsiteY9" fmla="*/ 136 h 1897193"/>
              <a:gd name="connsiteX10" fmla="*/ 3149600 w 4504267"/>
              <a:gd name="connsiteY10" fmla="*/ 880670 h 1897193"/>
              <a:gd name="connsiteX11" fmla="*/ 3437467 w 4504267"/>
              <a:gd name="connsiteY11" fmla="*/ 1202403 h 1897193"/>
              <a:gd name="connsiteX12" fmla="*/ 3667518 w 4504267"/>
              <a:gd name="connsiteY12" fmla="*/ 1896670 h 1897193"/>
              <a:gd name="connsiteX13" fmla="*/ 3833949 w 4504267"/>
              <a:gd name="connsiteY13" fmla="*/ 1083870 h 1897193"/>
              <a:gd name="connsiteX14" fmla="*/ 4125323 w 4504267"/>
              <a:gd name="connsiteY14" fmla="*/ 372669 h 1897193"/>
              <a:gd name="connsiteX15" fmla="*/ 4504267 w 4504267"/>
              <a:gd name="connsiteY15" fmla="*/ 118670 h 1897193"/>
              <a:gd name="connsiteX0" fmla="*/ 0 w 4504267"/>
              <a:gd name="connsiteY0" fmla="*/ 34008 h 1899578"/>
              <a:gd name="connsiteX1" fmla="*/ 571621 w 4504267"/>
              <a:gd name="connsiteY1" fmla="*/ 1151608 h 1899578"/>
              <a:gd name="connsiteX2" fmla="*/ 1102966 w 4504267"/>
              <a:gd name="connsiteY2" fmla="*/ 1134674 h 1899578"/>
              <a:gd name="connsiteX3" fmla="*/ 1388534 w 4504267"/>
              <a:gd name="connsiteY3" fmla="*/ 762141 h 1899578"/>
              <a:gd name="connsiteX4" fmla="*/ 1723694 w 4504267"/>
              <a:gd name="connsiteY4" fmla="*/ 338807 h 1899578"/>
              <a:gd name="connsiteX5" fmla="*/ 1998134 w 4504267"/>
              <a:gd name="connsiteY5" fmla="*/ 1202408 h 1899578"/>
              <a:gd name="connsiteX6" fmla="*/ 2167467 w 4504267"/>
              <a:gd name="connsiteY6" fmla="*/ 1761208 h 1899578"/>
              <a:gd name="connsiteX7" fmla="*/ 2400422 w 4504267"/>
              <a:gd name="connsiteY7" fmla="*/ 1659609 h 1899578"/>
              <a:gd name="connsiteX8" fmla="*/ 2556934 w 4504267"/>
              <a:gd name="connsiteY8" fmla="*/ 948408 h 1899578"/>
              <a:gd name="connsiteX9" fmla="*/ 2726267 w 4504267"/>
              <a:gd name="connsiteY9" fmla="*/ 141 h 1899578"/>
              <a:gd name="connsiteX10" fmla="*/ 3149600 w 4504267"/>
              <a:gd name="connsiteY10" fmla="*/ 880675 h 1899578"/>
              <a:gd name="connsiteX11" fmla="*/ 3303210 w 4504267"/>
              <a:gd name="connsiteY11" fmla="*/ 1337875 h 1899578"/>
              <a:gd name="connsiteX12" fmla="*/ 3667518 w 4504267"/>
              <a:gd name="connsiteY12" fmla="*/ 1896675 h 1899578"/>
              <a:gd name="connsiteX13" fmla="*/ 3833949 w 4504267"/>
              <a:gd name="connsiteY13" fmla="*/ 1083875 h 1899578"/>
              <a:gd name="connsiteX14" fmla="*/ 4125323 w 4504267"/>
              <a:gd name="connsiteY14" fmla="*/ 372674 h 1899578"/>
              <a:gd name="connsiteX15" fmla="*/ 4504267 w 4504267"/>
              <a:gd name="connsiteY15" fmla="*/ 118675 h 1899578"/>
              <a:gd name="connsiteX0" fmla="*/ 0 w 4504267"/>
              <a:gd name="connsiteY0" fmla="*/ 34008 h 1899578"/>
              <a:gd name="connsiteX1" fmla="*/ 571621 w 4504267"/>
              <a:gd name="connsiteY1" fmla="*/ 1151608 h 1899578"/>
              <a:gd name="connsiteX2" fmla="*/ 1102966 w 4504267"/>
              <a:gd name="connsiteY2" fmla="*/ 1134674 h 1899578"/>
              <a:gd name="connsiteX3" fmla="*/ 1388534 w 4504267"/>
              <a:gd name="connsiteY3" fmla="*/ 762141 h 1899578"/>
              <a:gd name="connsiteX4" fmla="*/ 1723694 w 4504267"/>
              <a:gd name="connsiteY4" fmla="*/ 338807 h 1899578"/>
              <a:gd name="connsiteX5" fmla="*/ 1998134 w 4504267"/>
              <a:gd name="connsiteY5" fmla="*/ 1202408 h 1899578"/>
              <a:gd name="connsiteX6" fmla="*/ 2167467 w 4504267"/>
              <a:gd name="connsiteY6" fmla="*/ 1761208 h 1899578"/>
              <a:gd name="connsiteX7" fmla="*/ 2400422 w 4504267"/>
              <a:gd name="connsiteY7" fmla="*/ 1659609 h 1899578"/>
              <a:gd name="connsiteX8" fmla="*/ 2556934 w 4504267"/>
              <a:gd name="connsiteY8" fmla="*/ 948408 h 1899578"/>
              <a:gd name="connsiteX9" fmla="*/ 2726267 w 4504267"/>
              <a:gd name="connsiteY9" fmla="*/ 141 h 1899578"/>
              <a:gd name="connsiteX10" fmla="*/ 3001918 w 4504267"/>
              <a:gd name="connsiteY10" fmla="*/ 880675 h 1899578"/>
              <a:gd name="connsiteX11" fmla="*/ 3303210 w 4504267"/>
              <a:gd name="connsiteY11" fmla="*/ 1337875 h 1899578"/>
              <a:gd name="connsiteX12" fmla="*/ 3667518 w 4504267"/>
              <a:gd name="connsiteY12" fmla="*/ 1896675 h 1899578"/>
              <a:gd name="connsiteX13" fmla="*/ 3833949 w 4504267"/>
              <a:gd name="connsiteY13" fmla="*/ 1083875 h 1899578"/>
              <a:gd name="connsiteX14" fmla="*/ 4125323 w 4504267"/>
              <a:gd name="connsiteY14" fmla="*/ 372674 h 1899578"/>
              <a:gd name="connsiteX15" fmla="*/ 4504267 w 4504267"/>
              <a:gd name="connsiteY15" fmla="*/ 118675 h 1899578"/>
              <a:gd name="connsiteX0" fmla="*/ 0 w 4504267"/>
              <a:gd name="connsiteY0" fmla="*/ 34008 h 1899578"/>
              <a:gd name="connsiteX1" fmla="*/ 571621 w 4504267"/>
              <a:gd name="connsiteY1" fmla="*/ 1151608 h 1899578"/>
              <a:gd name="connsiteX2" fmla="*/ 1102966 w 4504267"/>
              <a:gd name="connsiteY2" fmla="*/ 1134674 h 1899578"/>
              <a:gd name="connsiteX3" fmla="*/ 1388534 w 4504267"/>
              <a:gd name="connsiteY3" fmla="*/ 762141 h 1899578"/>
              <a:gd name="connsiteX4" fmla="*/ 1723694 w 4504267"/>
              <a:gd name="connsiteY4" fmla="*/ 338807 h 1899578"/>
              <a:gd name="connsiteX5" fmla="*/ 1998134 w 4504267"/>
              <a:gd name="connsiteY5" fmla="*/ 1202408 h 1899578"/>
              <a:gd name="connsiteX6" fmla="*/ 2167467 w 4504267"/>
              <a:gd name="connsiteY6" fmla="*/ 1761208 h 1899578"/>
              <a:gd name="connsiteX7" fmla="*/ 2400422 w 4504267"/>
              <a:gd name="connsiteY7" fmla="*/ 1659609 h 1899578"/>
              <a:gd name="connsiteX8" fmla="*/ 2556934 w 4504267"/>
              <a:gd name="connsiteY8" fmla="*/ 948408 h 1899578"/>
              <a:gd name="connsiteX9" fmla="*/ 2726267 w 4504267"/>
              <a:gd name="connsiteY9" fmla="*/ 141 h 1899578"/>
              <a:gd name="connsiteX10" fmla="*/ 3069047 w 4504267"/>
              <a:gd name="connsiteY10" fmla="*/ 880675 h 1899578"/>
              <a:gd name="connsiteX11" fmla="*/ 3303210 w 4504267"/>
              <a:gd name="connsiteY11" fmla="*/ 1337875 h 1899578"/>
              <a:gd name="connsiteX12" fmla="*/ 3667518 w 4504267"/>
              <a:gd name="connsiteY12" fmla="*/ 1896675 h 1899578"/>
              <a:gd name="connsiteX13" fmla="*/ 3833949 w 4504267"/>
              <a:gd name="connsiteY13" fmla="*/ 1083875 h 1899578"/>
              <a:gd name="connsiteX14" fmla="*/ 4125323 w 4504267"/>
              <a:gd name="connsiteY14" fmla="*/ 372674 h 1899578"/>
              <a:gd name="connsiteX15" fmla="*/ 4504267 w 4504267"/>
              <a:gd name="connsiteY15" fmla="*/ 118675 h 1899578"/>
              <a:gd name="connsiteX0" fmla="*/ 0 w 4504267"/>
              <a:gd name="connsiteY0" fmla="*/ 34008 h 1899578"/>
              <a:gd name="connsiteX1" fmla="*/ 571621 w 4504267"/>
              <a:gd name="connsiteY1" fmla="*/ 1151608 h 1899578"/>
              <a:gd name="connsiteX2" fmla="*/ 1102966 w 4504267"/>
              <a:gd name="connsiteY2" fmla="*/ 1134674 h 1899578"/>
              <a:gd name="connsiteX3" fmla="*/ 1388534 w 4504267"/>
              <a:gd name="connsiteY3" fmla="*/ 762141 h 1899578"/>
              <a:gd name="connsiteX4" fmla="*/ 1723694 w 4504267"/>
              <a:gd name="connsiteY4" fmla="*/ 338807 h 1899578"/>
              <a:gd name="connsiteX5" fmla="*/ 1998134 w 4504267"/>
              <a:gd name="connsiteY5" fmla="*/ 1202408 h 1899578"/>
              <a:gd name="connsiteX6" fmla="*/ 2167467 w 4504267"/>
              <a:gd name="connsiteY6" fmla="*/ 1761208 h 1899578"/>
              <a:gd name="connsiteX7" fmla="*/ 2400422 w 4504267"/>
              <a:gd name="connsiteY7" fmla="*/ 1659609 h 1899578"/>
              <a:gd name="connsiteX8" fmla="*/ 2556934 w 4504267"/>
              <a:gd name="connsiteY8" fmla="*/ 948408 h 1899578"/>
              <a:gd name="connsiteX9" fmla="*/ 2726267 w 4504267"/>
              <a:gd name="connsiteY9" fmla="*/ 141 h 1899578"/>
              <a:gd name="connsiteX10" fmla="*/ 3136176 w 4504267"/>
              <a:gd name="connsiteY10" fmla="*/ 880675 h 1899578"/>
              <a:gd name="connsiteX11" fmla="*/ 3303210 w 4504267"/>
              <a:gd name="connsiteY11" fmla="*/ 1337875 h 1899578"/>
              <a:gd name="connsiteX12" fmla="*/ 3667518 w 4504267"/>
              <a:gd name="connsiteY12" fmla="*/ 1896675 h 1899578"/>
              <a:gd name="connsiteX13" fmla="*/ 3833949 w 4504267"/>
              <a:gd name="connsiteY13" fmla="*/ 1083875 h 1899578"/>
              <a:gd name="connsiteX14" fmla="*/ 4125323 w 4504267"/>
              <a:gd name="connsiteY14" fmla="*/ 372674 h 1899578"/>
              <a:gd name="connsiteX15" fmla="*/ 4504267 w 4504267"/>
              <a:gd name="connsiteY15" fmla="*/ 118675 h 1899578"/>
              <a:gd name="connsiteX0" fmla="*/ 0 w 4504267"/>
              <a:gd name="connsiteY0" fmla="*/ 34008 h 1899578"/>
              <a:gd name="connsiteX1" fmla="*/ 571621 w 4504267"/>
              <a:gd name="connsiteY1" fmla="*/ 1151608 h 1899578"/>
              <a:gd name="connsiteX2" fmla="*/ 1102966 w 4504267"/>
              <a:gd name="connsiteY2" fmla="*/ 1134674 h 1899578"/>
              <a:gd name="connsiteX3" fmla="*/ 1388534 w 4504267"/>
              <a:gd name="connsiteY3" fmla="*/ 762141 h 1899578"/>
              <a:gd name="connsiteX4" fmla="*/ 1723694 w 4504267"/>
              <a:gd name="connsiteY4" fmla="*/ 338807 h 1899578"/>
              <a:gd name="connsiteX5" fmla="*/ 1998134 w 4504267"/>
              <a:gd name="connsiteY5" fmla="*/ 1202408 h 1899578"/>
              <a:gd name="connsiteX6" fmla="*/ 2167467 w 4504267"/>
              <a:gd name="connsiteY6" fmla="*/ 1761208 h 1899578"/>
              <a:gd name="connsiteX7" fmla="*/ 2400422 w 4504267"/>
              <a:gd name="connsiteY7" fmla="*/ 1659609 h 1899578"/>
              <a:gd name="connsiteX8" fmla="*/ 2556934 w 4504267"/>
              <a:gd name="connsiteY8" fmla="*/ 948408 h 1899578"/>
              <a:gd name="connsiteX9" fmla="*/ 2726267 w 4504267"/>
              <a:gd name="connsiteY9" fmla="*/ 141 h 1899578"/>
              <a:gd name="connsiteX10" fmla="*/ 3136176 w 4504267"/>
              <a:gd name="connsiteY10" fmla="*/ 880675 h 1899578"/>
              <a:gd name="connsiteX11" fmla="*/ 3397191 w 4504267"/>
              <a:gd name="connsiteY11" fmla="*/ 1337875 h 1899578"/>
              <a:gd name="connsiteX12" fmla="*/ 3667518 w 4504267"/>
              <a:gd name="connsiteY12" fmla="*/ 1896675 h 1899578"/>
              <a:gd name="connsiteX13" fmla="*/ 3833949 w 4504267"/>
              <a:gd name="connsiteY13" fmla="*/ 1083875 h 1899578"/>
              <a:gd name="connsiteX14" fmla="*/ 4125323 w 4504267"/>
              <a:gd name="connsiteY14" fmla="*/ 372674 h 1899578"/>
              <a:gd name="connsiteX15" fmla="*/ 4504267 w 4504267"/>
              <a:gd name="connsiteY15" fmla="*/ 118675 h 1899578"/>
              <a:gd name="connsiteX0" fmla="*/ 0 w 4504267"/>
              <a:gd name="connsiteY0" fmla="*/ 34008 h 1798837"/>
              <a:gd name="connsiteX1" fmla="*/ 571621 w 4504267"/>
              <a:gd name="connsiteY1" fmla="*/ 1151608 h 1798837"/>
              <a:gd name="connsiteX2" fmla="*/ 1102966 w 4504267"/>
              <a:gd name="connsiteY2" fmla="*/ 1134674 h 1798837"/>
              <a:gd name="connsiteX3" fmla="*/ 1388534 w 4504267"/>
              <a:gd name="connsiteY3" fmla="*/ 762141 h 1798837"/>
              <a:gd name="connsiteX4" fmla="*/ 1723694 w 4504267"/>
              <a:gd name="connsiteY4" fmla="*/ 338807 h 1798837"/>
              <a:gd name="connsiteX5" fmla="*/ 1998134 w 4504267"/>
              <a:gd name="connsiteY5" fmla="*/ 1202408 h 1798837"/>
              <a:gd name="connsiteX6" fmla="*/ 2167467 w 4504267"/>
              <a:gd name="connsiteY6" fmla="*/ 1761208 h 1798837"/>
              <a:gd name="connsiteX7" fmla="*/ 2400422 w 4504267"/>
              <a:gd name="connsiteY7" fmla="*/ 1659609 h 1798837"/>
              <a:gd name="connsiteX8" fmla="*/ 2556934 w 4504267"/>
              <a:gd name="connsiteY8" fmla="*/ 948408 h 1798837"/>
              <a:gd name="connsiteX9" fmla="*/ 2726267 w 4504267"/>
              <a:gd name="connsiteY9" fmla="*/ 141 h 1798837"/>
              <a:gd name="connsiteX10" fmla="*/ 3136176 w 4504267"/>
              <a:gd name="connsiteY10" fmla="*/ 880675 h 1798837"/>
              <a:gd name="connsiteX11" fmla="*/ 3397191 w 4504267"/>
              <a:gd name="connsiteY11" fmla="*/ 1337875 h 1798837"/>
              <a:gd name="connsiteX12" fmla="*/ 3721221 w 4504267"/>
              <a:gd name="connsiteY12" fmla="*/ 1456408 h 1798837"/>
              <a:gd name="connsiteX13" fmla="*/ 3833949 w 4504267"/>
              <a:gd name="connsiteY13" fmla="*/ 1083875 h 1798837"/>
              <a:gd name="connsiteX14" fmla="*/ 4125323 w 4504267"/>
              <a:gd name="connsiteY14" fmla="*/ 372674 h 1798837"/>
              <a:gd name="connsiteX15" fmla="*/ 4504267 w 4504267"/>
              <a:gd name="connsiteY15" fmla="*/ 118675 h 1798837"/>
              <a:gd name="connsiteX0" fmla="*/ 0 w 4504267"/>
              <a:gd name="connsiteY0" fmla="*/ 34008 h 1798837"/>
              <a:gd name="connsiteX1" fmla="*/ 571621 w 4504267"/>
              <a:gd name="connsiteY1" fmla="*/ 1151608 h 1798837"/>
              <a:gd name="connsiteX2" fmla="*/ 1102966 w 4504267"/>
              <a:gd name="connsiteY2" fmla="*/ 1134674 h 1798837"/>
              <a:gd name="connsiteX3" fmla="*/ 1388534 w 4504267"/>
              <a:gd name="connsiteY3" fmla="*/ 762141 h 1798837"/>
              <a:gd name="connsiteX4" fmla="*/ 1723694 w 4504267"/>
              <a:gd name="connsiteY4" fmla="*/ 338807 h 1798837"/>
              <a:gd name="connsiteX5" fmla="*/ 1998134 w 4504267"/>
              <a:gd name="connsiteY5" fmla="*/ 1202408 h 1798837"/>
              <a:gd name="connsiteX6" fmla="*/ 2167467 w 4504267"/>
              <a:gd name="connsiteY6" fmla="*/ 1761208 h 1798837"/>
              <a:gd name="connsiteX7" fmla="*/ 2400422 w 4504267"/>
              <a:gd name="connsiteY7" fmla="*/ 1659609 h 1798837"/>
              <a:gd name="connsiteX8" fmla="*/ 2556934 w 4504267"/>
              <a:gd name="connsiteY8" fmla="*/ 948408 h 1798837"/>
              <a:gd name="connsiteX9" fmla="*/ 2726267 w 4504267"/>
              <a:gd name="connsiteY9" fmla="*/ 141 h 1798837"/>
              <a:gd name="connsiteX10" fmla="*/ 3136176 w 4504267"/>
              <a:gd name="connsiteY10" fmla="*/ 880675 h 1798837"/>
              <a:gd name="connsiteX11" fmla="*/ 3397191 w 4504267"/>
              <a:gd name="connsiteY11" fmla="*/ 1337875 h 1798837"/>
              <a:gd name="connsiteX12" fmla="*/ 3721221 w 4504267"/>
              <a:gd name="connsiteY12" fmla="*/ 1456408 h 1798837"/>
              <a:gd name="connsiteX13" fmla="*/ 3995058 w 4504267"/>
              <a:gd name="connsiteY13" fmla="*/ 1083875 h 1798837"/>
              <a:gd name="connsiteX14" fmla="*/ 4125323 w 4504267"/>
              <a:gd name="connsiteY14" fmla="*/ 372674 h 1798837"/>
              <a:gd name="connsiteX15" fmla="*/ 4504267 w 4504267"/>
              <a:gd name="connsiteY15" fmla="*/ 118675 h 1798837"/>
              <a:gd name="connsiteX0" fmla="*/ 0 w 4504267"/>
              <a:gd name="connsiteY0" fmla="*/ 34008 h 1798837"/>
              <a:gd name="connsiteX1" fmla="*/ 571621 w 4504267"/>
              <a:gd name="connsiteY1" fmla="*/ 1151608 h 1798837"/>
              <a:gd name="connsiteX2" fmla="*/ 1102966 w 4504267"/>
              <a:gd name="connsiteY2" fmla="*/ 1134674 h 1798837"/>
              <a:gd name="connsiteX3" fmla="*/ 1388534 w 4504267"/>
              <a:gd name="connsiteY3" fmla="*/ 762141 h 1798837"/>
              <a:gd name="connsiteX4" fmla="*/ 1723694 w 4504267"/>
              <a:gd name="connsiteY4" fmla="*/ 338807 h 1798837"/>
              <a:gd name="connsiteX5" fmla="*/ 1998134 w 4504267"/>
              <a:gd name="connsiteY5" fmla="*/ 1202408 h 1798837"/>
              <a:gd name="connsiteX6" fmla="*/ 2167467 w 4504267"/>
              <a:gd name="connsiteY6" fmla="*/ 1761208 h 1798837"/>
              <a:gd name="connsiteX7" fmla="*/ 2400422 w 4504267"/>
              <a:gd name="connsiteY7" fmla="*/ 1659609 h 1798837"/>
              <a:gd name="connsiteX8" fmla="*/ 2556934 w 4504267"/>
              <a:gd name="connsiteY8" fmla="*/ 948408 h 1798837"/>
              <a:gd name="connsiteX9" fmla="*/ 2726267 w 4504267"/>
              <a:gd name="connsiteY9" fmla="*/ 141 h 1798837"/>
              <a:gd name="connsiteX10" fmla="*/ 3136176 w 4504267"/>
              <a:gd name="connsiteY10" fmla="*/ 880675 h 1798837"/>
              <a:gd name="connsiteX11" fmla="*/ 3397191 w 4504267"/>
              <a:gd name="connsiteY11" fmla="*/ 1337875 h 1798837"/>
              <a:gd name="connsiteX12" fmla="*/ 3721221 w 4504267"/>
              <a:gd name="connsiteY12" fmla="*/ 1456408 h 1798837"/>
              <a:gd name="connsiteX13" fmla="*/ 3995058 w 4504267"/>
              <a:gd name="connsiteY13" fmla="*/ 1083875 h 1798837"/>
              <a:gd name="connsiteX14" fmla="*/ 4246155 w 4504267"/>
              <a:gd name="connsiteY14" fmla="*/ 440407 h 1798837"/>
              <a:gd name="connsiteX15" fmla="*/ 4504267 w 4504267"/>
              <a:gd name="connsiteY15" fmla="*/ 118675 h 1798837"/>
              <a:gd name="connsiteX0" fmla="*/ 0 w 4504267"/>
              <a:gd name="connsiteY0" fmla="*/ 34008 h 1798837"/>
              <a:gd name="connsiteX1" fmla="*/ 571621 w 4504267"/>
              <a:gd name="connsiteY1" fmla="*/ 1151608 h 1798837"/>
              <a:gd name="connsiteX2" fmla="*/ 1102966 w 4504267"/>
              <a:gd name="connsiteY2" fmla="*/ 1134674 h 1798837"/>
              <a:gd name="connsiteX3" fmla="*/ 1388534 w 4504267"/>
              <a:gd name="connsiteY3" fmla="*/ 762141 h 1798837"/>
              <a:gd name="connsiteX4" fmla="*/ 1723694 w 4504267"/>
              <a:gd name="connsiteY4" fmla="*/ 338807 h 1798837"/>
              <a:gd name="connsiteX5" fmla="*/ 1998134 w 4504267"/>
              <a:gd name="connsiteY5" fmla="*/ 1202408 h 1798837"/>
              <a:gd name="connsiteX6" fmla="*/ 2167467 w 4504267"/>
              <a:gd name="connsiteY6" fmla="*/ 1761208 h 1798837"/>
              <a:gd name="connsiteX7" fmla="*/ 2400422 w 4504267"/>
              <a:gd name="connsiteY7" fmla="*/ 1659609 h 1798837"/>
              <a:gd name="connsiteX8" fmla="*/ 2556934 w 4504267"/>
              <a:gd name="connsiteY8" fmla="*/ 948408 h 1798837"/>
              <a:gd name="connsiteX9" fmla="*/ 2726267 w 4504267"/>
              <a:gd name="connsiteY9" fmla="*/ 141 h 1798837"/>
              <a:gd name="connsiteX10" fmla="*/ 3136176 w 4504267"/>
              <a:gd name="connsiteY10" fmla="*/ 880675 h 1798837"/>
              <a:gd name="connsiteX11" fmla="*/ 3397191 w 4504267"/>
              <a:gd name="connsiteY11" fmla="*/ 1337875 h 1798837"/>
              <a:gd name="connsiteX12" fmla="*/ 3721221 w 4504267"/>
              <a:gd name="connsiteY12" fmla="*/ 1456408 h 1798837"/>
              <a:gd name="connsiteX13" fmla="*/ 4129315 w 4504267"/>
              <a:gd name="connsiteY13" fmla="*/ 1219341 h 1798837"/>
              <a:gd name="connsiteX14" fmla="*/ 4246155 w 4504267"/>
              <a:gd name="connsiteY14" fmla="*/ 440407 h 1798837"/>
              <a:gd name="connsiteX15" fmla="*/ 4504267 w 4504267"/>
              <a:gd name="connsiteY15" fmla="*/ 118675 h 1798837"/>
              <a:gd name="connsiteX0" fmla="*/ 0 w 4504267"/>
              <a:gd name="connsiteY0" fmla="*/ 34008 h 1798837"/>
              <a:gd name="connsiteX1" fmla="*/ 571621 w 4504267"/>
              <a:gd name="connsiteY1" fmla="*/ 1151608 h 1798837"/>
              <a:gd name="connsiteX2" fmla="*/ 1102966 w 4504267"/>
              <a:gd name="connsiteY2" fmla="*/ 1134674 h 1798837"/>
              <a:gd name="connsiteX3" fmla="*/ 1388534 w 4504267"/>
              <a:gd name="connsiteY3" fmla="*/ 762141 h 1798837"/>
              <a:gd name="connsiteX4" fmla="*/ 1723694 w 4504267"/>
              <a:gd name="connsiteY4" fmla="*/ 338807 h 1798837"/>
              <a:gd name="connsiteX5" fmla="*/ 1998134 w 4504267"/>
              <a:gd name="connsiteY5" fmla="*/ 1202408 h 1798837"/>
              <a:gd name="connsiteX6" fmla="*/ 2167467 w 4504267"/>
              <a:gd name="connsiteY6" fmla="*/ 1761208 h 1798837"/>
              <a:gd name="connsiteX7" fmla="*/ 2400422 w 4504267"/>
              <a:gd name="connsiteY7" fmla="*/ 1659609 h 1798837"/>
              <a:gd name="connsiteX8" fmla="*/ 2556934 w 4504267"/>
              <a:gd name="connsiteY8" fmla="*/ 948408 h 1798837"/>
              <a:gd name="connsiteX9" fmla="*/ 2726267 w 4504267"/>
              <a:gd name="connsiteY9" fmla="*/ 141 h 1798837"/>
              <a:gd name="connsiteX10" fmla="*/ 3136176 w 4504267"/>
              <a:gd name="connsiteY10" fmla="*/ 880675 h 1798837"/>
              <a:gd name="connsiteX11" fmla="*/ 3397191 w 4504267"/>
              <a:gd name="connsiteY11" fmla="*/ 1337875 h 1798837"/>
              <a:gd name="connsiteX12" fmla="*/ 3721221 w 4504267"/>
              <a:gd name="connsiteY12" fmla="*/ 1456408 h 1798837"/>
              <a:gd name="connsiteX13" fmla="*/ 4129315 w 4504267"/>
              <a:gd name="connsiteY13" fmla="*/ 1219341 h 1798837"/>
              <a:gd name="connsiteX14" fmla="*/ 4340135 w 4504267"/>
              <a:gd name="connsiteY14" fmla="*/ 643607 h 1798837"/>
              <a:gd name="connsiteX15" fmla="*/ 4504267 w 4504267"/>
              <a:gd name="connsiteY15" fmla="*/ 118675 h 1798837"/>
              <a:gd name="connsiteX0" fmla="*/ 0 w 4611673"/>
              <a:gd name="connsiteY0" fmla="*/ 34008 h 1798837"/>
              <a:gd name="connsiteX1" fmla="*/ 571621 w 4611673"/>
              <a:gd name="connsiteY1" fmla="*/ 1151608 h 1798837"/>
              <a:gd name="connsiteX2" fmla="*/ 1102966 w 4611673"/>
              <a:gd name="connsiteY2" fmla="*/ 1134674 h 1798837"/>
              <a:gd name="connsiteX3" fmla="*/ 1388534 w 4611673"/>
              <a:gd name="connsiteY3" fmla="*/ 762141 h 1798837"/>
              <a:gd name="connsiteX4" fmla="*/ 1723694 w 4611673"/>
              <a:gd name="connsiteY4" fmla="*/ 338807 h 1798837"/>
              <a:gd name="connsiteX5" fmla="*/ 1998134 w 4611673"/>
              <a:gd name="connsiteY5" fmla="*/ 1202408 h 1798837"/>
              <a:gd name="connsiteX6" fmla="*/ 2167467 w 4611673"/>
              <a:gd name="connsiteY6" fmla="*/ 1761208 h 1798837"/>
              <a:gd name="connsiteX7" fmla="*/ 2400422 w 4611673"/>
              <a:gd name="connsiteY7" fmla="*/ 1659609 h 1798837"/>
              <a:gd name="connsiteX8" fmla="*/ 2556934 w 4611673"/>
              <a:gd name="connsiteY8" fmla="*/ 948408 h 1798837"/>
              <a:gd name="connsiteX9" fmla="*/ 2726267 w 4611673"/>
              <a:gd name="connsiteY9" fmla="*/ 141 h 1798837"/>
              <a:gd name="connsiteX10" fmla="*/ 3136176 w 4611673"/>
              <a:gd name="connsiteY10" fmla="*/ 880675 h 1798837"/>
              <a:gd name="connsiteX11" fmla="*/ 3397191 w 4611673"/>
              <a:gd name="connsiteY11" fmla="*/ 1337875 h 1798837"/>
              <a:gd name="connsiteX12" fmla="*/ 3721221 w 4611673"/>
              <a:gd name="connsiteY12" fmla="*/ 1456408 h 1798837"/>
              <a:gd name="connsiteX13" fmla="*/ 4129315 w 4611673"/>
              <a:gd name="connsiteY13" fmla="*/ 1219341 h 1798837"/>
              <a:gd name="connsiteX14" fmla="*/ 4340135 w 4611673"/>
              <a:gd name="connsiteY14" fmla="*/ 643607 h 1798837"/>
              <a:gd name="connsiteX15" fmla="*/ 4611673 w 4611673"/>
              <a:gd name="connsiteY15" fmla="*/ 338808 h 1798837"/>
              <a:gd name="connsiteX0" fmla="*/ 0 w 4611673"/>
              <a:gd name="connsiteY0" fmla="*/ 34008 h 1798837"/>
              <a:gd name="connsiteX1" fmla="*/ 571621 w 4611673"/>
              <a:gd name="connsiteY1" fmla="*/ 1151608 h 1798837"/>
              <a:gd name="connsiteX2" fmla="*/ 1008986 w 4611673"/>
              <a:gd name="connsiteY2" fmla="*/ 1202407 h 1798837"/>
              <a:gd name="connsiteX3" fmla="*/ 1388534 w 4611673"/>
              <a:gd name="connsiteY3" fmla="*/ 762141 h 1798837"/>
              <a:gd name="connsiteX4" fmla="*/ 1723694 w 4611673"/>
              <a:gd name="connsiteY4" fmla="*/ 338807 h 1798837"/>
              <a:gd name="connsiteX5" fmla="*/ 1998134 w 4611673"/>
              <a:gd name="connsiteY5" fmla="*/ 1202408 h 1798837"/>
              <a:gd name="connsiteX6" fmla="*/ 2167467 w 4611673"/>
              <a:gd name="connsiteY6" fmla="*/ 1761208 h 1798837"/>
              <a:gd name="connsiteX7" fmla="*/ 2400422 w 4611673"/>
              <a:gd name="connsiteY7" fmla="*/ 1659609 h 1798837"/>
              <a:gd name="connsiteX8" fmla="*/ 2556934 w 4611673"/>
              <a:gd name="connsiteY8" fmla="*/ 948408 h 1798837"/>
              <a:gd name="connsiteX9" fmla="*/ 2726267 w 4611673"/>
              <a:gd name="connsiteY9" fmla="*/ 141 h 1798837"/>
              <a:gd name="connsiteX10" fmla="*/ 3136176 w 4611673"/>
              <a:gd name="connsiteY10" fmla="*/ 880675 h 1798837"/>
              <a:gd name="connsiteX11" fmla="*/ 3397191 w 4611673"/>
              <a:gd name="connsiteY11" fmla="*/ 1337875 h 1798837"/>
              <a:gd name="connsiteX12" fmla="*/ 3721221 w 4611673"/>
              <a:gd name="connsiteY12" fmla="*/ 1456408 h 1798837"/>
              <a:gd name="connsiteX13" fmla="*/ 4129315 w 4611673"/>
              <a:gd name="connsiteY13" fmla="*/ 1219341 h 1798837"/>
              <a:gd name="connsiteX14" fmla="*/ 4340135 w 4611673"/>
              <a:gd name="connsiteY14" fmla="*/ 643607 h 1798837"/>
              <a:gd name="connsiteX15" fmla="*/ 4611673 w 4611673"/>
              <a:gd name="connsiteY15" fmla="*/ 338808 h 1798837"/>
              <a:gd name="connsiteX0" fmla="*/ 0 w 4611673"/>
              <a:gd name="connsiteY0" fmla="*/ 34008 h 1798837"/>
              <a:gd name="connsiteX1" fmla="*/ 571621 w 4611673"/>
              <a:gd name="connsiteY1" fmla="*/ 1151608 h 1798837"/>
              <a:gd name="connsiteX2" fmla="*/ 1008986 w 4611673"/>
              <a:gd name="connsiteY2" fmla="*/ 1202407 h 1798837"/>
              <a:gd name="connsiteX3" fmla="*/ 1388534 w 4611673"/>
              <a:gd name="connsiteY3" fmla="*/ 762141 h 1798837"/>
              <a:gd name="connsiteX4" fmla="*/ 1750546 w 4611673"/>
              <a:gd name="connsiteY4" fmla="*/ 609740 h 1798837"/>
              <a:gd name="connsiteX5" fmla="*/ 1998134 w 4611673"/>
              <a:gd name="connsiteY5" fmla="*/ 1202408 h 1798837"/>
              <a:gd name="connsiteX6" fmla="*/ 2167467 w 4611673"/>
              <a:gd name="connsiteY6" fmla="*/ 1761208 h 1798837"/>
              <a:gd name="connsiteX7" fmla="*/ 2400422 w 4611673"/>
              <a:gd name="connsiteY7" fmla="*/ 1659609 h 1798837"/>
              <a:gd name="connsiteX8" fmla="*/ 2556934 w 4611673"/>
              <a:gd name="connsiteY8" fmla="*/ 948408 h 1798837"/>
              <a:gd name="connsiteX9" fmla="*/ 2726267 w 4611673"/>
              <a:gd name="connsiteY9" fmla="*/ 141 h 1798837"/>
              <a:gd name="connsiteX10" fmla="*/ 3136176 w 4611673"/>
              <a:gd name="connsiteY10" fmla="*/ 880675 h 1798837"/>
              <a:gd name="connsiteX11" fmla="*/ 3397191 w 4611673"/>
              <a:gd name="connsiteY11" fmla="*/ 1337875 h 1798837"/>
              <a:gd name="connsiteX12" fmla="*/ 3721221 w 4611673"/>
              <a:gd name="connsiteY12" fmla="*/ 1456408 h 1798837"/>
              <a:gd name="connsiteX13" fmla="*/ 4129315 w 4611673"/>
              <a:gd name="connsiteY13" fmla="*/ 1219341 h 1798837"/>
              <a:gd name="connsiteX14" fmla="*/ 4340135 w 4611673"/>
              <a:gd name="connsiteY14" fmla="*/ 643607 h 1798837"/>
              <a:gd name="connsiteX15" fmla="*/ 4611673 w 4611673"/>
              <a:gd name="connsiteY15" fmla="*/ 338808 h 1798837"/>
              <a:gd name="connsiteX0" fmla="*/ 0 w 4880188"/>
              <a:gd name="connsiteY0" fmla="*/ 0 h 2306695"/>
              <a:gd name="connsiteX1" fmla="*/ 840136 w 4880188"/>
              <a:gd name="connsiteY1" fmla="*/ 1659466 h 2306695"/>
              <a:gd name="connsiteX2" fmla="*/ 1277501 w 4880188"/>
              <a:gd name="connsiteY2" fmla="*/ 1710265 h 2306695"/>
              <a:gd name="connsiteX3" fmla="*/ 1657049 w 4880188"/>
              <a:gd name="connsiteY3" fmla="*/ 1269999 h 2306695"/>
              <a:gd name="connsiteX4" fmla="*/ 2019061 w 4880188"/>
              <a:gd name="connsiteY4" fmla="*/ 1117598 h 2306695"/>
              <a:gd name="connsiteX5" fmla="*/ 2266649 w 4880188"/>
              <a:gd name="connsiteY5" fmla="*/ 1710266 h 2306695"/>
              <a:gd name="connsiteX6" fmla="*/ 2435982 w 4880188"/>
              <a:gd name="connsiteY6" fmla="*/ 2269066 h 2306695"/>
              <a:gd name="connsiteX7" fmla="*/ 2668937 w 4880188"/>
              <a:gd name="connsiteY7" fmla="*/ 2167467 h 2306695"/>
              <a:gd name="connsiteX8" fmla="*/ 2825449 w 4880188"/>
              <a:gd name="connsiteY8" fmla="*/ 1456266 h 2306695"/>
              <a:gd name="connsiteX9" fmla="*/ 2994782 w 4880188"/>
              <a:gd name="connsiteY9" fmla="*/ 507999 h 2306695"/>
              <a:gd name="connsiteX10" fmla="*/ 3404691 w 4880188"/>
              <a:gd name="connsiteY10" fmla="*/ 1388533 h 2306695"/>
              <a:gd name="connsiteX11" fmla="*/ 3665706 w 4880188"/>
              <a:gd name="connsiteY11" fmla="*/ 1845733 h 2306695"/>
              <a:gd name="connsiteX12" fmla="*/ 3989736 w 4880188"/>
              <a:gd name="connsiteY12" fmla="*/ 1964266 h 2306695"/>
              <a:gd name="connsiteX13" fmla="*/ 4397830 w 4880188"/>
              <a:gd name="connsiteY13" fmla="*/ 1727199 h 2306695"/>
              <a:gd name="connsiteX14" fmla="*/ 4608650 w 4880188"/>
              <a:gd name="connsiteY14" fmla="*/ 1151465 h 2306695"/>
              <a:gd name="connsiteX15" fmla="*/ 4880188 w 4880188"/>
              <a:gd name="connsiteY15" fmla="*/ 846666 h 2306695"/>
              <a:gd name="connsiteX0" fmla="*/ 0 w 4880188"/>
              <a:gd name="connsiteY0" fmla="*/ 0 h 2306695"/>
              <a:gd name="connsiteX1" fmla="*/ 840136 w 4880188"/>
              <a:gd name="connsiteY1" fmla="*/ 1659466 h 2306695"/>
              <a:gd name="connsiteX2" fmla="*/ 1277501 w 4880188"/>
              <a:gd name="connsiteY2" fmla="*/ 1710265 h 2306695"/>
              <a:gd name="connsiteX3" fmla="*/ 1657049 w 4880188"/>
              <a:gd name="connsiteY3" fmla="*/ 1269999 h 2306695"/>
              <a:gd name="connsiteX4" fmla="*/ 2019061 w 4880188"/>
              <a:gd name="connsiteY4" fmla="*/ 1117598 h 2306695"/>
              <a:gd name="connsiteX5" fmla="*/ 2266649 w 4880188"/>
              <a:gd name="connsiteY5" fmla="*/ 1710266 h 2306695"/>
              <a:gd name="connsiteX6" fmla="*/ 2435982 w 4880188"/>
              <a:gd name="connsiteY6" fmla="*/ 2269066 h 2306695"/>
              <a:gd name="connsiteX7" fmla="*/ 2668937 w 4880188"/>
              <a:gd name="connsiteY7" fmla="*/ 2167467 h 2306695"/>
              <a:gd name="connsiteX8" fmla="*/ 2825449 w 4880188"/>
              <a:gd name="connsiteY8" fmla="*/ 1456266 h 2306695"/>
              <a:gd name="connsiteX9" fmla="*/ 3139780 w 4880188"/>
              <a:gd name="connsiteY9" fmla="*/ 1986279 h 2306695"/>
              <a:gd name="connsiteX10" fmla="*/ 3404691 w 4880188"/>
              <a:gd name="connsiteY10" fmla="*/ 1388533 h 2306695"/>
              <a:gd name="connsiteX11" fmla="*/ 3665706 w 4880188"/>
              <a:gd name="connsiteY11" fmla="*/ 1845733 h 2306695"/>
              <a:gd name="connsiteX12" fmla="*/ 3989736 w 4880188"/>
              <a:gd name="connsiteY12" fmla="*/ 1964266 h 2306695"/>
              <a:gd name="connsiteX13" fmla="*/ 4397830 w 4880188"/>
              <a:gd name="connsiteY13" fmla="*/ 1727199 h 2306695"/>
              <a:gd name="connsiteX14" fmla="*/ 4608650 w 4880188"/>
              <a:gd name="connsiteY14" fmla="*/ 1151465 h 2306695"/>
              <a:gd name="connsiteX15" fmla="*/ 4880188 w 4880188"/>
              <a:gd name="connsiteY15" fmla="*/ 846666 h 2306695"/>
              <a:gd name="connsiteX0" fmla="*/ 0 w 4880188"/>
              <a:gd name="connsiteY0" fmla="*/ 0 h 2289762"/>
              <a:gd name="connsiteX1" fmla="*/ 840136 w 4880188"/>
              <a:gd name="connsiteY1" fmla="*/ 1659466 h 2289762"/>
              <a:gd name="connsiteX2" fmla="*/ 1277501 w 4880188"/>
              <a:gd name="connsiteY2" fmla="*/ 1710265 h 2289762"/>
              <a:gd name="connsiteX3" fmla="*/ 1657049 w 4880188"/>
              <a:gd name="connsiteY3" fmla="*/ 1269999 h 2289762"/>
              <a:gd name="connsiteX4" fmla="*/ 2019061 w 4880188"/>
              <a:gd name="connsiteY4" fmla="*/ 1117598 h 2289762"/>
              <a:gd name="connsiteX5" fmla="*/ 1855821 w 4880188"/>
              <a:gd name="connsiteY5" fmla="*/ 1938866 h 2289762"/>
              <a:gd name="connsiteX6" fmla="*/ 2435982 w 4880188"/>
              <a:gd name="connsiteY6" fmla="*/ 2269066 h 2289762"/>
              <a:gd name="connsiteX7" fmla="*/ 2668937 w 4880188"/>
              <a:gd name="connsiteY7" fmla="*/ 2167467 h 2289762"/>
              <a:gd name="connsiteX8" fmla="*/ 2825449 w 4880188"/>
              <a:gd name="connsiteY8" fmla="*/ 1456266 h 2289762"/>
              <a:gd name="connsiteX9" fmla="*/ 3139780 w 4880188"/>
              <a:gd name="connsiteY9" fmla="*/ 1986279 h 2289762"/>
              <a:gd name="connsiteX10" fmla="*/ 3404691 w 4880188"/>
              <a:gd name="connsiteY10" fmla="*/ 1388533 h 2289762"/>
              <a:gd name="connsiteX11" fmla="*/ 3665706 w 4880188"/>
              <a:gd name="connsiteY11" fmla="*/ 1845733 h 2289762"/>
              <a:gd name="connsiteX12" fmla="*/ 3989736 w 4880188"/>
              <a:gd name="connsiteY12" fmla="*/ 1964266 h 2289762"/>
              <a:gd name="connsiteX13" fmla="*/ 4397830 w 4880188"/>
              <a:gd name="connsiteY13" fmla="*/ 1727199 h 2289762"/>
              <a:gd name="connsiteX14" fmla="*/ 4608650 w 4880188"/>
              <a:gd name="connsiteY14" fmla="*/ 1151465 h 2289762"/>
              <a:gd name="connsiteX15" fmla="*/ 4880188 w 4880188"/>
              <a:gd name="connsiteY15" fmla="*/ 846666 h 2289762"/>
              <a:gd name="connsiteX0" fmla="*/ 0 w 4880188"/>
              <a:gd name="connsiteY0" fmla="*/ 0 h 2272866"/>
              <a:gd name="connsiteX1" fmla="*/ 840136 w 4880188"/>
              <a:gd name="connsiteY1" fmla="*/ 1659466 h 2272866"/>
              <a:gd name="connsiteX2" fmla="*/ 1277501 w 4880188"/>
              <a:gd name="connsiteY2" fmla="*/ 1710265 h 2272866"/>
              <a:gd name="connsiteX3" fmla="*/ 1657049 w 4880188"/>
              <a:gd name="connsiteY3" fmla="*/ 1269999 h 2272866"/>
              <a:gd name="connsiteX4" fmla="*/ 2019061 w 4880188"/>
              <a:gd name="connsiteY4" fmla="*/ 1117598 h 2272866"/>
              <a:gd name="connsiteX5" fmla="*/ 1855821 w 4880188"/>
              <a:gd name="connsiteY5" fmla="*/ 1938866 h 2272866"/>
              <a:gd name="connsiteX6" fmla="*/ 2224527 w 4880188"/>
              <a:gd name="connsiteY6" fmla="*/ 2246206 h 2272866"/>
              <a:gd name="connsiteX7" fmla="*/ 2668937 w 4880188"/>
              <a:gd name="connsiteY7" fmla="*/ 2167467 h 2272866"/>
              <a:gd name="connsiteX8" fmla="*/ 2825449 w 4880188"/>
              <a:gd name="connsiteY8" fmla="*/ 1456266 h 2272866"/>
              <a:gd name="connsiteX9" fmla="*/ 3139780 w 4880188"/>
              <a:gd name="connsiteY9" fmla="*/ 1986279 h 2272866"/>
              <a:gd name="connsiteX10" fmla="*/ 3404691 w 4880188"/>
              <a:gd name="connsiteY10" fmla="*/ 1388533 h 2272866"/>
              <a:gd name="connsiteX11" fmla="*/ 3665706 w 4880188"/>
              <a:gd name="connsiteY11" fmla="*/ 1845733 h 2272866"/>
              <a:gd name="connsiteX12" fmla="*/ 3989736 w 4880188"/>
              <a:gd name="connsiteY12" fmla="*/ 1964266 h 2272866"/>
              <a:gd name="connsiteX13" fmla="*/ 4397830 w 4880188"/>
              <a:gd name="connsiteY13" fmla="*/ 1727199 h 2272866"/>
              <a:gd name="connsiteX14" fmla="*/ 4608650 w 4880188"/>
              <a:gd name="connsiteY14" fmla="*/ 1151465 h 2272866"/>
              <a:gd name="connsiteX15" fmla="*/ 4880188 w 4880188"/>
              <a:gd name="connsiteY15" fmla="*/ 846666 h 2272866"/>
              <a:gd name="connsiteX0" fmla="*/ 0 w 4880188"/>
              <a:gd name="connsiteY0" fmla="*/ 0 h 2274516"/>
              <a:gd name="connsiteX1" fmla="*/ 840136 w 4880188"/>
              <a:gd name="connsiteY1" fmla="*/ 1659466 h 2274516"/>
              <a:gd name="connsiteX2" fmla="*/ 1277501 w 4880188"/>
              <a:gd name="connsiteY2" fmla="*/ 1710265 h 2274516"/>
              <a:gd name="connsiteX3" fmla="*/ 1657049 w 4880188"/>
              <a:gd name="connsiteY3" fmla="*/ 1269999 h 2274516"/>
              <a:gd name="connsiteX4" fmla="*/ 2019061 w 4880188"/>
              <a:gd name="connsiteY4" fmla="*/ 1117598 h 2274516"/>
              <a:gd name="connsiteX5" fmla="*/ 1898112 w 4880188"/>
              <a:gd name="connsiteY5" fmla="*/ 1916006 h 2274516"/>
              <a:gd name="connsiteX6" fmla="*/ 2224527 w 4880188"/>
              <a:gd name="connsiteY6" fmla="*/ 2246206 h 2274516"/>
              <a:gd name="connsiteX7" fmla="*/ 2668937 w 4880188"/>
              <a:gd name="connsiteY7" fmla="*/ 2167467 h 2274516"/>
              <a:gd name="connsiteX8" fmla="*/ 2825449 w 4880188"/>
              <a:gd name="connsiteY8" fmla="*/ 1456266 h 2274516"/>
              <a:gd name="connsiteX9" fmla="*/ 3139780 w 4880188"/>
              <a:gd name="connsiteY9" fmla="*/ 1986279 h 2274516"/>
              <a:gd name="connsiteX10" fmla="*/ 3404691 w 4880188"/>
              <a:gd name="connsiteY10" fmla="*/ 1388533 h 2274516"/>
              <a:gd name="connsiteX11" fmla="*/ 3665706 w 4880188"/>
              <a:gd name="connsiteY11" fmla="*/ 1845733 h 2274516"/>
              <a:gd name="connsiteX12" fmla="*/ 3989736 w 4880188"/>
              <a:gd name="connsiteY12" fmla="*/ 1964266 h 2274516"/>
              <a:gd name="connsiteX13" fmla="*/ 4397830 w 4880188"/>
              <a:gd name="connsiteY13" fmla="*/ 1727199 h 2274516"/>
              <a:gd name="connsiteX14" fmla="*/ 4608650 w 4880188"/>
              <a:gd name="connsiteY14" fmla="*/ 1151465 h 2274516"/>
              <a:gd name="connsiteX15" fmla="*/ 4880188 w 4880188"/>
              <a:gd name="connsiteY15" fmla="*/ 846666 h 2274516"/>
              <a:gd name="connsiteX0" fmla="*/ 0 w 4880188"/>
              <a:gd name="connsiteY0" fmla="*/ 0 h 2274516"/>
              <a:gd name="connsiteX1" fmla="*/ 840136 w 4880188"/>
              <a:gd name="connsiteY1" fmla="*/ 1659466 h 2274516"/>
              <a:gd name="connsiteX2" fmla="*/ 1277501 w 4880188"/>
              <a:gd name="connsiteY2" fmla="*/ 1710265 h 2274516"/>
              <a:gd name="connsiteX3" fmla="*/ 1657049 w 4880188"/>
              <a:gd name="connsiteY3" fmla="*/ 1269999 h 2274516"/>
              <a:gd name="connsiteX4" fmla="*/ 1698857 w 4880188"/>
              <a:gd name="connsiteY4" fmla="*/ 1369058 h 2274516"/>
              <a:gd name="connsiteX5" fmla="*/ 1898112 w 4880188"/>
              <a:gd name="connsiteY5" fmla="*/ 1916006 h 2274516"/>
              <a:gd name="connsiteX6" fmla="*/ 2224527 w 4880188"/>
              <a:gd name="connsiteY6" fmla="*/ 2246206 h 2274516"/>
              <a:gd name="connsiteX7" fmla="*/ 2668937 w 4880188"/>
              <a:gd name="connsiteY7" fmla="*/ 2167467 h 2274516"/>
              <a:gd name="connsiteX8" fmla="*/ 2825449 w 4880188"/>
              <a:gd name="connsiteY8" fmla="*/ 1456266 h 2274516"/>
              <a:gd name="connsiteX9" fmla="*/ 3139780 w 4880188"/>
              <a:gd name="connsiteY9" fmla="*/ 1986279 h 2274516"/>
              <a:gd name="connsiteX10" fmla="*/ 3404691 w 4880188"/>
              <a:gd name="connsiteY10" fmla="*/ 1388533 h 2274516"/>
              <a:gd name="connsiteX11" fmla="*/ 3665706 w 4880188"/>
              <a:gd name="connsiteY11" fmla="*/ 1845733 h 2274516"/>
              <a:gd name="connsiteX12" fmla="*/ 3989736 w 4880188"/>
              <a:gd name="connsiteY12" fmla="*/ 1964266 h 2274516"/>
              <a:gd name="connsiteX13" fmla="*/ 4397830 w 4880188"/>
              <a:gd name="connsiteY13" fmla="*/ 1727199 h 2274516"/>
              <a:gd name="connsiteX14" fmla="*/ 4608650 w 4880188"/>
              <a:gd name="connsiteY14" fmla="*/ 1151465 h 2274516"/>
              <a:gd name="connsiteX15" fmla="*/ 4880188 w 4880188"/>
              <a:gd name="connsiteY15" fmla="*/ 846666 h 2274516"/>
              <a:gd name="connsiteX0" fmla="*/ 0 w 4880188"/>
              <a:gd name="connsiteY0" fmla="*/ 0 h 2274516"/>
              <a:gd name="connsiteX1" fmla="*/ 840136 w 4880188"/>
              <a:gd name="connsiteY1" fmla="*/ 1659466 h 2274516"/>
              <a:gd name="connsiteX2" fmla="*/ 1277501 w 4880188"/>
              <a:gd name="connsiteY2" fmla="*/ 1710265 h 2274516"/>
              <a:gd name="connsiteX3" fmla="*/ 1578508 w 4880188"/>
              <a:gd name="connsiteY3" fmla="*/ 1338579 h 2274516"/>
              <a:gd name="connsiteX4" fmla="*/ 1698857 w 4880188"/>
              <a:gd name="connsiteY4" fmla="*/ 1369058 h 2274516"/>
              <a:gd name="connsiteX5" fmla="*/ 1898112 w 4880188"/>
              <a:gd name="connsiteY5" fmla="*/ 1916006 h 2274516"/>
              <a:gd name="connsiteX6" fmla="*/ 2224527 w 4880188"/>
              <a:gd name="connsiteY6" fmla="*/ 2246206 h 2274516"/>
              <a:gd name="connsiteX7" fmla="*/ 2668937 w 4880188"/>
              <a:gd name="connsiteY7" fmla="*/ 2167467 h 2274516"/>
              <a:gd name="connsiteX8" fmla="*/ 2825449 w 4880188"/>
              <a:gd name="connsiteY8" fmla="*/ 1456266 h 2274516"/>
              <a:gd name="connsiteX9" fmla="*/ 3139780 w 4880188"/>
              <a:gd name="connsiteY9" fmla="*/ 1986279 h 2274516"/>
              <a:gd name="connsiteX10" fmla="*/ 3404691 w 4880188"/>
              <a:gd name="connsiteY10" fmla="*/ 1388533 h 2274516"/>
              <a:gd name="connsiteX11" fmla="*/ 3665706 w 4880188"/>
              <a:gd name="connsiteY11" fmla="*/ 1845733 h 2274516"/>
              <a:gd name="connsiteX12" fmla="*/ 3989736 w 4880188"/>
              <a:gd name="connsiteY12" fmla="*/ 1964266 h 2274516"/>
              <a:gd name="connsiteX13" fmla="*/ 4397830 w 4880188"/>
              <a:gd name="connsiteY13" fmla="*/ 1727199 h 2274516"/>
              <a:gd name="connsiteX14" fmla="*/ 4608650 w 4880188"/>
              <a:gd name="connsiteY14" fmla="*/ 1151465 h 2274516"/>
              <a:gd name="connsiteX15" fmla="*/ 4880188 w 4880188"/>
              <a:gd name="connsiteY15" fmla="*/ 846666 h 2274516"/>
              <a:gd name="connsiteX0" fmla="*/ 0 w 4880188"/>
              <a:gd name="connsiteY0" fmla="*/ 0 h 2274516"/>
              <a:gd name="connsiteX1" fmla="*/ 840136 w 4880188"/>
              <a:gd name="connsiteY1" fmla="*/ 1659466 h 2274516"/>
              <a:gd name="connsiteX2" fmla="*/ 1277501 w 4880188"/>
              <a:gd name="connsiteY2" fmla="*/ 1710265 h 2274516"/>
              <a:gd name="connsiteX3" fmla="*/ 1578508 w 4880188"/>
              <a:gd name="connsiteY3" fmla="*/ 1338579 h 2274516"/>
              <a:gd name="connsiteX4" fmla="*/ 1698857 w 4880188"/>
              <a:gd name="connsiteY4" fmla="*/ 1369058 h 2274516"/>
              <a:gd name="connsiteX5" fmla="*/ 1898112 w 4880188"/>
              <a:gd name="connsiteY5" fmla="*/ 1916006 h 2274516"/>
              <a:gd name="connsiteX6" fmla="*/ 2224527 w 4880188"/>
              <a:gd name="connsiteY6" fmla="*/ 2246206 h 2274516"/>
              <a:gd name="connsiteX7" fmla="*/ 2668937 w 4880188"/>
              <a:gd name="connsiteY7" fmla="*/ 2167467 h 2274516"/>
              <a:gd name="connsiteX8" fmla="*/ 2825449 w 4880188"/>
              <a:gd name="connsiteY8" fmla="*/ 1456266 h 2274516"/>
              <a:gd name="connsiteX9" fmla="*/ 3139780 w 4880188"/>
              <a:gd name="connsiteY9" fmla="*/ 1986279 h 2274516"/>
              <a:gd name="connsiteX10" fmla="*/ 3380525 w 4880188"/>
              <a:gd name="connsiteY10" fmla="*/ 1431205 h 2274516"/>
              <a:gd name="connsiteX11" fmla="*/ 3665706 w 4880188"/>
              <a:gd name="connsiteY11" fmla="*/ 1845733 h 2274516"/>
              <a:gd name="connsiteX12" fmla="*/ 3989736 w 4880188"/>
              <a:gd name="connsiteY12" fmla="*/ 1964266 h 2274516"/>
              <a:gd name="connsiteX13" fmla="*/ 4397830 w 4880188"/>
              <a:gd name="connsiteY13" fmla="*/ 1727199 h 2274516"/>
              <a:gd name="connsiteX14" fmla="*/ 4608650 w 4880188"/>
              <a:gd name="connsiteY14" fmla="*/ 1151465 h 2274516"/>
              <a:gd name="connsiteX15" fmla="*/ 4880188 w 4880188"/>
              <a:gd name="connsiteY15" fmla="*/ 846666 h 2274516"/>
              <a:gd name="connsiteX0" fmla="*/ 0 w 4880188"/>
              <a:gd name="connsiteY0" fmla="*/ 0 h 2274516"/>
              <a:gd name="connsiteX1" fmla="*/ 840136 w 4880188"/>
              <a:gd name="connsiteY1" fmla="*/ 1659466 h 2274516"/>
              <a:gd name="connsiteX2" fmla="*/ 1277501 w 4880188"/>
              <a:gd name="connsiteY2" fmla="*/ 1710265 h 2274516"/>
              <a:gd name="connsiteX3" fmla="*/ 1578508 w 4880188"/>
              <a:gd name="connsiteY3" fmla="*/ 1338579 h 2274516"/>
              <a:gd name="connsiteX4" fmla="*/ 1698857 w 4880188"/>
              <a:gd name="connsiteY4" fmla="*/ 1369058 h 2274516"/>
              <a:gd name="connsiteX5" fmla="*/ 1898112 w 4880188"/>
              <a:gd name="connsiteY5" fmla="*/ 1916006 h 2274516"/>
              <a:gd name="connsiteX6" fmla="*/ 2224527 w 4880188"/>
              <a:gd name="connsiteY6" fmla="*/ 2246206 h 2274516"/>
              <a:gd name="connsiteX7" fmla="*/ 2668937 w 4880188"/>
              <a:gd name="connsiteY7" fmla="*/ 2167467 h 2274516"/>
              <a:gd name="connsiteX8" fmla="*/ 2825449 w 4880188"/>
              <a:gd name="connsiteY8" fmla="*/ 1456266 h 2274516"/>
              <a:gd name="connsiteX9" fmla="*/ 3115614 w 4880188"/>
              <a:gd name="connsiteY9" fmla="*/ 1827783 h 2274516"/>
              <a:gd name="connsiteX10" fmla="*/ 3380525 w 4880188"/>
              <a:gd name="connsiteY10" fmla="*/ 1431205 h 2274516"/>
              <a:gd name="connsiteX11" fmla="*/ 3665706 w 4880188"/>
              <a:gd name="connsiteY11" fmla="*/ 1845733 h 2274516"/>
              <a:gd name="connsiteX12" fmla="*/ 3989736 w 4880188"/>
              <a:gd name="connsiteY12" fmla="*/ 1964266 h 2274516"/>
              <a:gd name="connsiteX13" fmla="*/ 4397830 w 4880188"/>
              <a:gd name="connsiteY13" fmla="*/ 1727199 h 2274516"/>
              <a:gd name="connsiteX14" fmla="*/ 4608650 w 4880188"/>
              <a:gd name="connsiteY14" fmla="*/ 1151465 h 2274516"/>
              <a:gd name="connsiteX15" fmla="*/ 4880188 w 4880188"/>
              <a:gd name="connsiteY15" fmla="*/ 846666 h 2274516"/>
              <a:gd name="connsiteX0" fmla="*/ 0 w 4880188"/>
              <a:gd name="connsiteY0" fmla="*/ 0 h 2260478"/>
              <a:gd name="connsiteX1" fmla="*/ 840136 w 4880188"/>
              <a:gd name="connsiteY1" fmla="*/ 1659466 h 2260478"/>
              <a:gd name="connsiteX2" fmla="*/ 1277501 w 4880188"/>
              <a:gd name="connsiteY2" fmla="*/ 1710265 h 2260478"/>
              <a:gd name="connsiteX3" fmla="*/ 1578508 w 4880188"/>
              <a:gd name="connsiteY3" fmla="*/ 1338579 h 2260478"/>
              <a:gd name="connsiteX4" fmla="*/ 1698857 w 4880188"/>
              <a:gd name="connsiteY4" fmla="*/ 1369058 h 2260478"/>
              <a:gd name="connsiteX5" fmla="*/ 1898112 w 4880188"/>
              <a:gd name="connsiteY5" fmla="*/ 1916006 h 2260478"/>
              <a:gd name="connsiteX6" fmla="*/ 2224527 w 4880188"/>
              <a:gd name="connsiteY6" fmla="*/ 2246206 h 2260478"/>
              <a:gd name="connsiteX7" fmla="*/ 2581938 w 4880188"/>
              <a:gd name="connsiteY7" fmla="*/ 2124795 h 2260478"/>
              <a:gd name="connsiteX8" fmla="*/ 2825449 w 4880188"/>
              <a:gd name="connsiteY8" fmla="*/ 1456266 h 2260478"/>
              <a:gd name="connsiteX9" fmla="*/ 3115614 w 4880188"/>
              <a:gd name="connsiteY9" fmla="*/ 1827783 h 2260478"/>
              <a:gd name="connsiteX10" fmla="*/ 3380525 w 4880188"/>
              <a:gd name="connsiteY10" fmla="*/ 1431205 h 2260478"/>
              <a:gd name="connsiteX11" fmla="*/ 3665706 w 4880188"/>
              <a:gd name="connsiteY11" fmla="*/ 1845733 h 2260478"/>
              <a:gd name="connsiteX12" fmla="*/ 3989736 w 4880188"/>
              <a:gd name="connsiteY12" fmla="*/ 1964266 h 2260478"/>
              <a:gd name="connsiteX13" fmla="*/ 4397830 w 4880188"/>
              <a:gd name="connsiteY13" fmla="*/ 1727199 h 2260478"/>
              <a:gd name="connsiteX14" fmla="*/ 4608650 w 4880188"/>
              <a:gd name="connsiteY14" fmla="*/ 1151465 h 2260478"/>
              <a:gd name="connsiteX15" fmla="*/ 4880188 w 4880188"/>
              <a:gd name="connsiteY15" fmla="*/ 846666 h 2260478"/>
              <a:gd name="connsiteX0" fmla="*/ 0 w 4880188"/>
              <a:gd name="connsiteY0" fmla="*/ 0 h 2254628"/>
              <a:gd name="connsiteX1" fmla="*/ 840136 w 4880188"/>
              <a:gd name="connsiteY1" fmla="*/ 1659466 h 2254628"/>
              <a:gd name="connsiteX2" fmla="*/ 1277501 w 4880188"/>
              <a:gd name="connsiteY2" fmla="*/ 1710265 h 2254628"/>
              <a:gd name="connsiteX3" fmla="*/ 1578508 w 4880188"/>
              <a:gd name="connsiteY3" fmla="*/ 1338579 h 2254628"/>
              <a:gd name="connsiteX4" fmla="*/ 1698857 w 4880188"/>
              <a:gd name="connsiteY4" fmla="*/ 1369058 h 2254628"/>
              <a:gd name="connsiteX5" fmla="*/ 1898112 w 4880188"/>
              <a:gd name="connsiteY5" fmla="*/ 1916006 h 2254628"/>
              <a:gd name="connsiteX6" fmla="*/ 2224527 w 4880188"/>
              <a:gd name="connsiteY6" fmla="*/ 2246206 h 2254628"/>
              <a:gd name="connsiteX7" fmla="*/ 2581938 w 4880188"/>
              <a:gd name="connsiteY7" fmla="*/ 2124795 h 2254628"/>
              <a:gd name="connsiteX8" fmla="*/ 2825449 w 4880188"/>
              <a:gd name="connsiteY8" fmla="*/ 1456266 h 2254628"/>
              <a:gd name="connsiteX9" fmla="*/ 3115614 w 4880188"/>
              <a:gd name="connsiteY9" fmla="*/ 1827783 h 2254628"/>
              <a:gd name="connsiteX10" fmla="*/ 3380525 w 4880188"/>
              <a:gd name="connsiteY10" fmla="*/ 1431205 h 2254628"/>
              <a:gd name="connsiteX11" fmla="*/ 3665706 w 4880188"/>
              <a:gd name="connsiteY11" fmla="*/ 1845733 h 2254628"/>
              <a:gd name="connsiteX12" fmla="*/ 3989736 w 4880188"/>
              <a:gd name="connsiteY12" fmla="*/ 1964266 h 2254628"/>
              <a:gd name="connsiteX13" fmla="*/ 4397830 w 4880188"/>
              <a:gd name="connsiteY13" fmla="*/ 1727199 h 2254628"/>
              <a:gd name="connsiteX14" fmla="*/ 4608650 w 4880188"/>
              <a:gd name="connsiteY14" fmla="*/ 1151465 h 2254628"/>
              <a:gd name="connsiteX15" fmla="*/ 4880188 w 4880188"/>
              <a:gd name="connsiteY15" fmla="*/ 846666 h 2254628"/>
              <a:gd name="connsiteX0" fmla="*/ 0 w 4880188"/>
              <a:gd name="connsiteY0" fmla="*/ 0 h 2257291"/>
              <a:gd name="connsiteX1" fmla="*/ 840136 w 4880188"/>
              <a:gd name="connsiteY1" fmla="*/ 1659466 h 2257291"/>
              <a:gd name="connsiteX2" fmla="*/ 1277501 w 4880188"/>
              <a:gd name="connsiteY2" fmla="*/ 1710265 h 2257291"/>
              <a:gd name="connsiteX3" fmla="*/ 1578508 w 4880188"/>
              <a:gd name="connsiteY3" fmla="*/ 1338579 h 2257291"/>
              <a:gd name="connsiteX4" fmla="*/ 1698857 w 4880188"/>
              <a:gd name="connsiteY4" fmla="*/ 1369058 h 2257291"/>
              <a:gd name="connsiteX5" fmla="*/ 1898112 w 4880188"/>
              <a:gd name="connsiteY5" fmla="*/ 1916006 h 2257291"/>
              <a:gd name="connsiteX6" fmla="*/ 2224527 w 4880188"/>
              <a:gd name="connsiteY6" fmla="*/ 2246206 h 2257291"/>
              <a:gd name="connsiteX7" fmla="*/ 2581938 w 4880188"/>
              <a:gd name="connsiteY7" fmla="*/ 2124795 h 2257291"/>
              <a:gd name="connsiteX8" fmla="*/ 2825449 w 4880188"/>
              <a:gd name="connsiteY8" fmla="*/ 1456266 h 2257291"/>
              <a:gd name="connsiteX9" fmla="*/ 3115614 w 4880188"/>
              <a:gd name="connsiteY9" fmla="*/ 1827783 h 2257291"/>
              <a:gd name="connsiteX10" fmla="*/ 3380525 w 4880188"/>
              <a:gd name="connsiteY10" fmla="*/ 1431205 h 2257291"/>
              <a:gd name="connsiteX11" fmla="*/ 3665706 w 4880188"/>
              <a:gd name="connsiteY11" fmla="*/ 1845733 h 2257291"/>
              <a:gd name="connsiteX12" fmla="*/ 3989736 w 4880188"/>
              <a:gd name="connsiteY12" fmla="*/ 1964266 h 2257291"/>
              <a:gd name="connsiteX13" fmla="*/ 4397830 w 4880188"/>
              <a:gd name="connsiteY13" fmla="*/ 1727199 h 2257291"/>
              <a:gd name="connsiteX14" fmla="*/ 4608650 w 4880188"/>
              <a:gd name="connsiteY14" fmla="*/ 1151465 h 2257291"/>
              <a:gd name="connsiteX15" fmla="*/ 4880188 w 4880188"/>
              <a:gd name="connsiteY15" fmla="*/ 846666 h 2257291"/>
              <a:gd name="connsiteX0" fmla="*/ 0 w 4880188"/>
              <a:gd name="connsiteY0" fmla="*/ 0 h 2257291"/>
              <a:gd name="connsiteX1" fmla="*/ 840136 w 4880188"/>
              <a:gd name="connsiteY1" fmla="*/ 1659466 h 2257291"/>
              <a:gd name="connsiteX2" fmla="*/ 1277501 w 4880188"/>
              <a:gd name="connsiteY2" fmla="*/ 1710265 h 2257291"/>
              <a:gd name="connsiteX3" fmla="*/ 1501176 w 4880188"/>
              <a:gd name="connsiteY3" fmla="*/ 1430019 h 2257291"/>
              <a:gd name="connsiteX4" fmla="*/ 1698857 w 4880188"/>
              <a:gd name="connsiteY4" fmla="*/ 1369058 h 2257291"/>
              <a:gd name="connsiteX5" fmla="*/ 1898112 w 4880188"/>
              <a:gd name="connsiteY5" fmla="*/ 1916006 h 2257291"/>
              <a:gd name="connsiteX6" fmla="*/ 2224527 w 4880188"/>
              <a:gd name="connsiteY6" fmla="*/ 2246206 h 2257291"/>
              <a:gd name="connsiteX7" fmla="*/ 2581938 w 4880188"/>
              <a:gd name="connsiteY7" fmla="*/ 2124795 h 2257291"/>
              <a:gd name="connsiteX8" fmla="*/ 2825449 w 4880188"/>
              <a:gd name="connsiteY8" fmla="*/ 1456266 h 2257291"/>
              <a:gd name="connsiteX9" fmla="*/ 3115614 w 4880188"/>
              <a:gd name="connsiteY9" fmla="*/ 1827783 h 2257291"/>
              <a:gd name="connsiteX10" fmla="*/ 3380525 w 4880188"/>
              <a:gd name="connsiteY10" fmla="*/ 1431205 h 2257291"/>
              <a:gd name="connsiteX11" fmla="*/ 3665706 w 4880188"/>
              <a:gd name="connsiteY11" fmla="*/ 1845733 h 2257291"/>
              <a:gd name="connsiteX12" fmla="*/ 3989736 w 4880188"/>
              <a:gd name="connsiteY12" fmla="*/ 1964266 h 2257291"/>
              <a:gd name="connsiteX13" fmla="*/ 4397830 w 4880188"/>
              <a:gd name="connsiteY13" fmla="*/ 1727199 h 2257291"/>
              <a:gd name="connsiteX14" fmla="*/ 4608650 w 4880188"/>
              <a:gd name="connsiteY14" fmla="*/ 1151465 h 2257291"/>
              <a:gd name="connsiteX15" fmla="*/ 4880188 w 4880188"/>
              <a:gd name="connsiteY15" fmla="*/ 846666 h 2257291"/>
              <a:gd name="connsiteX0" fmla="*/ 0 w 4880188"/>
              <a:gd name="connsiteY0" fmla="*/ 0 h 2257291"/>
              <a:gd name="connsiteX1" fmla="*/ 840136 w 4880188"/>
              <a:gd name="connsiteY1" fmla="*/ 1659466 h 2257291"/>
              <a:gd name="connsiteX2" fmla="*/ 1272667 w 4880188"/>
              <a:gd name="connsiteY2" fmla="*/ 1752937 h 2257291"/>
              <a:gd name="connsiteX3" fmla="*/ 1501176 w 4880188"/>
              <a:gd name="connsiteY3" fmla="*/ 1430019 h 2257291"/>
              <a:gd name="connsiteX4" fmla="*/ 1698857 w 4880188"/>
              <a:gd name="connsiteY4" fmla="*/ 1369058 h 2257291"/>
              <a:gd name="connsiteX5" fmla="*/ 1898112 w 4880188"/>
              <a:gd name="connsiteY5" fmla="*/ 1916006 h 2257291"/>
              <a:gd name="connsiteX6" fmla="*/ 2224527 w 4880188"/>
              <a:gd name="connsiteY6" fmla="*/ 2246206 h 2257291"/>
              <a:gd name="connsiteX7" fmla="*/ 2581938 w 4880188"/>
              <a:gd name="connsiteY7" fmla="*/ 2124795 h 2257291"/>
              <a:gd name="connsiteX8" fmla="*/ 2825449 w 4880188"/>
              <a:gd name="connsiteY8" fmla="*/ 1456266 h 2257291"/>
              <a:gd name="connsiteX9" fmla="*/ 3115614 w 4880188"/>
              <a:gd name="connsiteY9" fmla="*/ 1827783 h 2257291"/>
              <a:gd name="connsiteX10" fmla="*/ 3380525 w 4880188"/>
              <a:gd name="connsiteY10" fmla="*/ 1431205 h 2257291"/>
              <a:gd name="connsiteX11" fmla="*/ 3665706 w 4880188"/>
              <a:gd name="connsiteY11" fmla="*/ 1845733 h 2257291"/>
              <a:gd name="connsiteX12" fmla="*/ 3989736 w 4880188"/>
              <a:gd name="connsiteY12" fmla="*/ 1964266 h 2257291"/>
              <a:gd name="connsiteX13" fmla="*/ 4397830 w 4880188"/>
              <a:gd name="connsiteY13" fmla="*/ 1727199 h 2257291"/>
              <a:gd name="connsiteX14" fmla="*/ 4608650 w 4880188"/>
              <a:gd name="connsiteY14" fmla="*/ 1151465 h 2257291"/>
              <a:gd name="connsiteX15" fmla="*/ 4880188 w 4880188"/>
              <a:gd name="connsiteY15" fmla="*/ 846666 h 2257291"/>
              <a:gd name="connsiteX0" fmla="*/ 0 w 4880188"/>
              <a:gd name="connsiteY0" fmla="*/ 0 h 2257291"/>
              <a:gd name="connsiteX1" fmla="*/ 840136 w 4880188"/>
              <a:gd name="connsiteY1" fmla="*/ 1659466 h 2257291"/>
              <a:gd name="connsiteX2" fmla="*/ 1272667 w 4880188"/>
              <a:gd name="connsiteY2" fmla="*/ 1752937 h 2257291"/>
              <a:gd name="connsiteX3" fmla="*/ 1501176 w 4880188"/>
              <a:gd name="connsiteY3" fmla="*/ 1430019 h 2257291"/>
              <a:gd name="connsiteX4" fmla="*/ 1698857 w 4880188"/>
              <a:gd name="connsiteY4" fmla="*/ 1369058 h 2257291"/>
              <a:gd name="connsiteX5" fmla="*/ 1898112 w 4880188"/>
              <a:gd name="connsiteY5" fmla="*/ 1916006 h 2257291"/>
              <a:gd name="connsiteX6" fmla="*/ 2224527 w 4880188"/>
              <a:gd name="connsiteY6" fmla="*/ 2246206 h 2257291"/>
              <a:gd name="connsiteX7" fmla="*/ 2581938 w 4880188"/>
              <a:gd name="connsiteY7" fmla="*/ 2124795 h 2257291"/>
              <a:gd name="connsiteX8" fmla="*/ 2825449 w 4880188"/>
              <a:gd name="connsiteY8" fmla="*/ 1456266 h 2257291"/>
              <a:gd name="connsiteX9" fmla="*/ 3115614 w 4880188"/>
              <a:gd name="connsiteY9" fmla="*/ 1827783 h 2257291"/>
              <a:gd name="connsiteX10" fmla="*/ 3385358 w 4880188"/>
              <a:gd name="connsiteY10" fmla="*/ 1553125 h 2257291"/>
              <a:gd name="connsiteX11" fmla="*/ 3665706 w 4880188"/>
              <a:gd name="connsiteY11" fmla="*/ 1845733 h 2257291"/>
              <a:gd name="connsiteX12" fmla="*/ 3989736 w 4880188"/>
              <a:gd name="connsiteY12" fmla="*/ 1964266 h 2257291"/>
              <a:gd name="connsiteX13" fmla="*/ 4397830 w 4880188"/>
              <a:gd name="connsiteY13" fmla="*/ 1727199 h 2257291"/>
              <a:gd name="connsiteX14" fmla="*/ 4608650 w 4880188"/>
              <a:gd name="connsiteY14" fmla="*/ 1151465 h 2257291"/>
              <a:gd name="connsiteX15" fmla="*/ 4880188 w 4880188"/>
              <a:gd name="connsiteY15" fmla="*/ 846666 h 2257291"/>
              <a:gd name="connsiteX0" fmla="*/ 0 w 4880188"/>
              <a:gd name="connsiteY0" fmla="*/ 0 h 2257291"/>
              <a:gd name="connsiteX1" fmla="*/ 840136 w 4880188"/>
              <a:gd name="connsiteY1" fmla="*/ 1659466 h 2257291"/>
              <a:gd name="connsiteX2" fmla="*/ 1272667 w 4880188"/>
              <a:gd name="connsiteY2" fmla="*/ 1752937 h 2257291"/>
              <a:gd name="connsiteX3" fmla="*/ 1501176 w 4880188"/>
              <a:gd name="connsiteY3" fmla="*/ 1430019 h 2257291"/>
              <a:gd name="connsiteX4" fmla="*/ 1698857 w 4880188"/>
              <a:gd name="connsiteY4" fmla="*/ 1369058 h 2257291"/>
              <a:gd name="connsiteX5" fmla="*/ 1898112 w 4880188"/>
              <a:gd name="connsiteY5" fmla="*/ 1916006 h 2257291"/>
              <a:gd name="connsiteX6" fmla="*/ 2224527 w 4880188"/>
              <a:gd name="connsiteY6" fmla="*/ 2246206 h 2257291"/>
              <a:gd name="connsiteX7" fmla="*/ 2581938 w 4880188"/>
              <a:gd name="connsiteY7" fmla="*/ 2124795 h 2257291"/>
              <a:gd name="connsiteX8" fmla="*/ 2825449 w 4880188"/>
              <a:gd name="connsiteY8" fmla="*/ 1456266 h 2257291"/>
              <a:gd name="connsiteX9" fmla="*/ 3115614 w 4880188"/>
              <a:gd name="connsiteY9" fmla="*/ 1827783 h 2257291"/>
              <a:gd name="connsiteX10" fmla="*/ 3385358 w 4880188"/>
              <a:gd name="connsiteY10" fmla="*/ 1553125 h 2257291"/>
              <a:gd name="connsiteX11" fmla="*/ 3665706 w 4880188"/>
              <a:gd name="connsiteY11" fmla="*/ 1845733 h 2257291"/>
              <a:gd name="connsiteX12" fmla="*/ 3989736 w 4880188"/>
              <a:gd name="connsiteY12" fmla="*/ 1964266 h 2257291"/>
              <a:gd name="connsiteX13" fmla="*/ 4397830 w 4880188"/>
              <a:gd name="connsiteY13" fmla="*/ 1727199 h 2257291"/>
              <a:gd name="connsiteX14" fmla="*/ 4608650 w 4880188"/>
              <a:gd name="connsiteY14" fmla="*/ 1151465 h 2257291"/>
              <a:gd name="connsiteX15" fmla="*/ 4880188 w 4880188"/>
              <a:gd name="connsiteY15" fmla="*/ 846666 h 2257291"/>
              <a:gd name="connsiteX0" fmla="*/ 0 w 4880188"/>
              <a:gd name="connsiteY0" fmla="*/ 0 h 2257291"/>
              <a:gd name="connsiteX1" fmla="*/ 840136 w 4880188"/>
              <a:gd name="connsiteY1" fmla="*/ 1659466 h 2257291"/>
              <a:gd name="connsiteX2" fmla="*/ 1272667 w 4880188"/>
              <a:gd name="connsiteY2" fmla="*/ 1752937 h 2257291"/>
              <a:gd name="connsiteX3" fmla="*/ 1501176 w 4880188"/>
              <a:gd name="connsiteY3" fmla="*/ 1430019 h 2257291"/>
              <a:gd name="connsiteX4" fmla="*/ 1698857 w 4880188"/>
              <a:gd name="connsiteY4" fmla="*/ 1369058 h 2257291"/>
              <a:gd name="connsiteX5" fmla="*/ 1898112 w 4880188"/>
              <a:gd name="connsiteY5" fmla="*/ 1916006 h 2257291"/>
              <a:gd name="connsiteX6" fmla="*/ 2224527 w 4880188"/>
              <a:gd name="connsiteY6" fmla="*/ 2246206 h 2257291"/>
              <a:gd name="connsiteX7" fmla="*/ 2581938 w 4880188"/>
              <a:gd name="connsiteY7" fmla="*/ 2124795 h 2257291"/>
              <a:gd name="connsiteX8" fmla="*/ 2825449 w 4880188"/>
              <a:gd name="connsiteY8" fmla="*/ 1456266 h 2257291"/>
              <a:gd name="connsiteX9" fmla="*/ 3115614 w 4880188"/>
              <a:gd name="connsiteY9" fmla="*/ 1827783 h 2257291"/>
              <a:gd name="connsiteX10" fmla="*/ 3385358 w 4880188"/>
              <a:gd name="connsiteY10" fmla="*/ 1553125 h 2257291"/>
              <a:gd name="connsiteX11" fmla="*/ 3665706 w 4880188"/>
              <a:gd name="connsiteY11" fmla="*/ 1845733 h 2257291"/>
              <a:gd name="connsiteX12" fmla="*/ 3989736 w 4880188"/>
              <a:gd name="connsiteY12" fmla="*/ 1964266 h 2257291"/>
              <a:gd name="connsiteX13" fmla="*/ 4397830 w 4880188"/>
              <a:gd name="connsiteY13" fmla="*/ 1727199 h 2257291"/>
              <a:gd name="connsiteX14" fmla="*/ 4608650 w 4880188"/>
              <a:gd name="connsiteY14" fmla="*/ 1151465 h 2257291"/>
              <a:gd name="connsiteX15" fmla="*/ 4880188 w 4880188"/>
              <a:gd name="connsiteY15" fmla="*/ 846666 h 225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880188" h="2257291">
                <a:moveTo>
                  <a:pt x="0" y="0"/>
                </a:moveTo>
                <a:cubicBezTo>
                  <a:pt x="163689" y="447322"/>
                  <a:pt x="628025" y="1367310"/>
                  <a:pt x="840136" y="1659466"/>
                </a:cubicBezTo>
                <a:cubicBezTo>
                  <a:pt x="1052247" y="1951622"/>
                  <a:pt x="1162494" y="1791178"/>
                  <a:pt x="1272667" y="1752937"/>
                </a:cubicBezTo>
                <a:cubicBezTo>
                  <a:pt x="1382840" y="1714696"/>
                  <a:pt x="1430144" y="1493999"/>
                  <a:pt x="1501176" y="1430019"/>
                </a:cubicBezTo>
                <a:cubicBezTo>
                  <a:pt x="1572208" y="1366039"/>
                  <a:pt x="1632701" y="1288060"/>
                  <a:pt x="1698857" y="1369058"/>
                </a:cubicBezTo>
                <a:cubicBezTo>
                  <a:pt x="1765013" y="1450056"/>
                  <a:pt x="1810500" y="1769815"/>
                  <a:pt x="1898112" y="1916006"/>
                </a:cubicBezTo>
                <a:cubicBezTo>
                  <a:pt x="1985724" y="2062197"/>
                  <a:pt x="2110556" y="2211408"/>
                  <a:pt x="2224527" y="2246206"/>
                </a:cubicBezTo>
                <a:cubicBezTo>
                  <a:pt x="2338498" y="2281004"/>
                  <a:pt x="2438285" y="2232068"/>
                  <a:pt x="2581938" y="2124795"/>
                </a:cubicBezTo>
                <a:cubicBezTo>
                  <a:pt x="2725591" y="2017522"/>
                  <a:pt x="2736503" y="1505768"/>
                  <a:pt x="2825449" y="1456266"/>
                </a:cubicBezTo>
                <a:cubicBezTo>
                  <a:pt x="2914395" y="1406764"/>
                  <a:pt x="2969131" y="1805544"/>
                  <a:pt x="3115614" y="1827783"/>
                </a:cubicBezTo>
                <a:cubicBezTo>
                  <a:pt x="3262097" y="1850022"/>
                  <a:pt x="3293676" y="1550133"/>
                  <a:pt x="3385358" y="1553125"/>
                </a:cubicBezTo>
                <a:cubicBezTo>
                  <a:pt x="3477040" y="1556117"/>
                  <a:pt x="3564976" y="1777210"/>
                  <a:pt x="3665706" y="1845733"/>
                </a:cubicBezTo>
                <a:cubicBezTo>
                  <a:pt x="3766436" y="1914256"/>
                  <a:pt x="3867715" y="1984022"/>
                  <a:pt x="3989736" y="1964266"/>
                </a:cubicBezTo>
                <a:cubicBezTo>
                  <a:pt x="4111757" y="1944510"/>
                  <a:pt x="4294678" y="1862666"/>
                  <a:pt x="4397830" y="1727199"/>
                </a:cubicBezTo>
                <a:cubicBezTo>
                  <a:pt x="4500982" y="1591732"/>
                  <a:pt x="4528257" y="1298221"/>
                  <a:pt x="4608650" y="1151465"/>
                </a:cubicBezTo>
                <a:cubicBezTo>
                  <a:pt x="4689043" y="1004710"/>
                  <a:pt x="4764476" y="963788"/>
                  <a:pt x="4880188" y="84666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493486" y="815338"/>
            <a:ext cx="10593614" cy="2537664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ct val="0"/>
              </a:spcBef>
              <a:defRPr/>
            </a:pPr>
            <a:r>
              <a:rPr lang="en-US" u="sng" dirty="0">
                <a:solidFill>
                  <a:srgbClr val="000000"/>
                </a:solidFill>
                <a:cs typeface="Arial"/>
              </a:rPr>
              <a:t>Start</a:t>
            </a:r>
            <a:r>
              <a:rPr lang="en-US" dirty="0">
                <a:solidFill>
                  <a:srgbClr val="000000"/>
                </a:solidFill>
                <a:cs typeface="Arial"/>
              </a:rPr>
              <a:t>: Vicinity of the best solution from </a:t>
            </a:r>
            <a:r>
              <a:rPr lang="en-US" b="1" dirty="0">
                <a:solidFill>
                  <a:srgbClr val="000000"/>
                </a:solidFill>
                <a:cs typeface="Arial"/>
              </a:rPr>
              <a:t>single-belt</a:t>
            </a:r>
            <a:r>
              <a:rPr lang="en-US" dirty="0">
                <a:solidFill>
                  <a:srgbClr val="000000"/>
                </a:solidFill>
                <a:cs typeface="Arial"/>
              </a:rPr>
              <a:t> walking</a:t>
            </a:r>
          </a:p>
          <a:p>
            <a:pPr marL="0">
              <a:lnSpc>
                <a:spcPct val="100000"/>
              </a:lnSpc>
              <a:spcBef>
                <a:spcPct val="0"/>
              </a:spcBef>
              <a:defRPr/>
            </a:pPr>
            <a:r>
              <a:rPr lang="en-US" u="sng" dirty="0">
                <a:solidFill>
                  <a:srgbClr val="000000"/>
                </a:solidFill>
                <a:cs typeface="Arial"/>
              </a:rPr>
              <a:t>Algorithm</a:t>
            </a:r>
            <a:r>
              <a:rPr lang="en-US" dirty="0">
                <a:solidFill>
                  <a:srgbClr val="000000"/>
                </a:solidFill>
                <a:cs typeface="Arial"/>
              </a:rPr>
              <a:t>:</a:t>
            </a:r>
          </a:p>
          <a:p>
            <a:pPr marL="457200"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Find the </a:t>
            </a:r>
            <a:r>
              <a:rPr lang="en-US" sz="2800" b="1" dirty="0">
                <a:solidFill>
                  <a:srgbClr val="000000"/>
                </a:solidFill>
                <a:cs typeface="Arial"/>
              </a:rPr>
              <a:t>nearest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 solution that is </a:t>
            </a:r>
            <a:r>
              <a:rPr lang="en-US" sz="2800" b="1" dirty="0">
                <a:solidFill>
                  <a:srgbClr val="000000"/>
                </a:solidFill>
                <a:cs typeface="Arial"/>
              </a:rPr>
              <a:t>feasible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 and has a </a:t>
            </a:r>
            <a:r>
              <a:rPr lang="en-US" sz="2800" b="1" dirty="0">
                <a:solidFill>
                  <a:srgbClr val="000000"/>
                </a:solidFill>
                <a:cs typeface="Arial"/>
              </a:rPr>
              <a:t>shallow gradient </a:t>
            </a:r>
          </a:p>
          <a:p>
            <a:pPr marL="457200"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srgbClr val="000000"/>
                </a:solidFill>
                <a:cs typeface="Arial"/>
              </a:rPr>
              <a:t>Repeat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 with random starts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766769" y="2741609"/>
            <a:ext cx="555210" cy="23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4058767" y="3303446"/>
            <a:ext cx="4910560" cy="1650604"/>
          </a:xfrm>
          <a:custGeom>
            <a:avLst/>
            <a:gdLst>
              <a:gd name="connsiteX0" fmla="*/ 0 w 1895475"/>
              <a:gd name="connsiteY0" fmla="*/ 76200 h 1368237"/>
              <a:gd name="connsiteX1" fmla="*/ 571500 w 1895475"/>
              <a:gd name="connsiteY1" fmla="*/ 1019175 h 1368237"/>
              <a:gd name="connsiteX2" fmla="*/ 1152525 w 1895475"/>
              <a:gd name="connsiteY2" fmla="*/ 523875 h 1368237"/>
              <a:gd name="connsiteX3" fmla="*/ 1514475 w 1895475"/>
              <a:gd name="connsiteY3" fmla="*/ 1362075 h 1368237"/>
              <a:gd name="connsiteX4" fmla="*/ 1895475 w 1895475"/>
              <a:gd name="connsiteY4" fmla="*/ 0 h 1368237"/>
              <a:gd name="connsiteX0" fmla="*/ 0 w 1895475"/>
              <a:gd name="connsiteY0" fmla="*/ 76200 h 1367838"/>
              <a:gd name="connsiteX1" fmla="*/ 571500 w 1895475"/>
              <a:gd name="connsiteY1" fmla="*/ 1019175 h 1367838"/>
              <a:gd name="connsiteX2" fmla="*/ 799882 w 1895475"/>
              <a:gd name="connsiteY2" fmla="*/ 459479 h 1367838"/>
              <a:gd name="connsiteX3" fmla="*/ 1514475 w 1895475"/>
              <a:gd name="connsiteY3" fmla="*/ 1362075 h 1367838"/>
              <a:gd name="connsiteX4" fmla="*/ 1895475 w 1895475"/>
              <a:gd name="connsiteY4" fmla="*/ 0 h 1367838"/>
              <a:gd name="connsiteX0" fmla="*/ 0 w 2436422"/>
              <a:gd name="connsiteY0" fmla="*/ 0 h 1291638"/>
              <a:gd name="connsiteX1" fmla="*/ 571500 w 2436422"/>
              <a:gd name="connsiteY1" fmla="*/ 942975 h 1291638"/>
              <a:gd name="connsiteX2" fmla="*/ 799882 w 2436422"/>
              <a:gd name="connsiteY2" fmla="*/ 383279 h 1291638"/>
              <a:gd name="connsiteX3" fmla="*/ 1514475 w 2436422"/>
              <a:gd name="connsiteY3" fmla="*/ 1285875 h 1291638"/>
              <a:gd name="connsiteX4" fmla="*/ 2436422 w 2436422"/>
              <a:gd name="connsiteY4" fmla="*/ 111133 h 1291638"/>
              <a:gd name="connsiteX0" fmla="*/ 0 w 2436422"/>
              <a:gd name="connsiteY0" fmla="*/ 0 h 1291638"/>
              <a:gd name="connsiteX1" fmla="*/ 571500 w 2436422"/>
              <a:gd name="connsiteY1" fmla="*/ 942975 h 1291638"/>
              <a:gd name="connsiteX2" fmla="*/ 799882 w 2436422"/>
              <a:gd name="connsiteY2" fmla="*/ 383279 h 1291638"/>
              <a:gd name="connsiteX3" fmla="*/ 1514475 w 2436422"/>
              <a:gd name="connsiteY3" fmla="*/ 1285875 h 1291638"/>
              <a:gd name="connsiteX4" fmla="*/ 2436422 w 2436422"/>
              <a:gd name="connsiteY4" fmla="*/ 111133 h 1291638"/>
              <a:gd name="connsiteX0" fmla="*/ 0 w 2436422"/>
              <a:gd name="connsiteY0" fmla="*/ 0 h 1291846"/>
              <a:gd name="connsiteX1" fmla="*/ 437975 w 2436422"/>
              <a:gd name="connsiteY1" fmla="*/ 732226 h 1291846"/>
              <a:gd name="connsiteX2" fmla="*/ 799882 w 2436422"/>
              <a:gd name="connsiteY2" fmla="*/ 383279 h 1291846"/>
              <a:gd name="connsiteX3" fmla="*/ 1514475 w 2436422"/>
              <a:gd name="connsiteY3" fmla="*/ 1285875 h 1291846"/>
              <a:gd name="connsiteX4" fmla="*/ 2436422 w 2436422"/>
              <a:gd name="connsiteY4" fmla="*/ 111133 h 1291846"/>
              <a:gd name="connsiteX0" fmla="*/ 0 w 2436422"/>
              <a:gd name="connsiteY0" fmla="*/ 0 h 1291407"/>
              <a:gd name="connsiteX1" fmla="*/ 437975 w 2436422"/>
              <a:gd name="connsiteY1" fmla="*/ 732226 h 1291407"/>
              <a:gd name="connsiteX2" fmla="*/ 929983 w 2436422"/>
              <a:gd name="connsiteY2" fmla="*/ 307175 h 1291407"/>
              <a:gd name="connsiteX3" fmla="*/ 1514475 w 2436422"/>
              <a:gd name="connsiteY3" fmla="*/ 1285875 h 1291407"/>
              <a:gd name="connsiteX4" fmla="*/ 2436422 w 2436422"/>
              <a:gd name="connsiteY4" fmla="*/ 111133 h 1291407"/>
              <a:gd name="connsiteX0" fmla="*/ 0 w 2436422"/>
              <a:gd name="connsiteY0" fmla="*/ 0 h 1292693"/>
              <a:gd name="connsiteX1" fmla="*/ 437975 w 2436422"/>
              <a:gd name="connsiteY1" fmla="*/ 732226 h 1292693"/>
              <a:gd name="connsiteX2" fmla="*/ 929983 w 2436422"/>
              <a:gd name="connsiteY2" fmla="*/ 307175 h 1292693"/>
              <a:gd name="connsiteX3" fmla="*/ 1514475 w 2436422"/>
              <a:gd name="connsiteY3" fmla="*/ 1285875 h 1292693"/>
              <a:gd name="connsiteX4" fmla="*/ 2436422 w 2436422"/>
              <a:gd name="connsiteY4" fmla="*/ 111133 h 1292693"/>
              <a:gd name="connsiteX0" fmla="*/ 0 w 2436422"/>
              <a:gd name="connsiteY0" fmla="*/ 0 h 1291501"/>
              <a:gd name="connsiteX1" fmla="*/ 437975 w 2436422"/>
              <a:gd name="connsiteY1" fmla="*/ 732226 h 1291501"/>
              <a:gd name="connsiteX2" fmla="*/ 929983 w 2436422"/>
              <a:gd name="connsiteY2" fmla="*/ 307175 h 1291501"/>
              <a:gd name="connsiteX3" fmla="*/ 1514475 w 2436422"/>
              <a:gd name="connsiteY3" fmla="*/ 1285875 h 1291501"/>
              <a:gd name="connsiteX4" fmla="*/ 2436422 w 2436422"/>
              <a:gd name="connsiteY4" fmla="*/ 111133 h 1291501"/>
              <a:gd name="connsiteX0" fmla="*/ 0 w 2436422"/>
              <a:gd name="connsiteY0" fmla="*/ 0 h 1268096"/>
              <a:gd name="connsiteX1" fmla="*/ 437975 w 2436422"/>
              <a:gd name="connsiteY1" fmla="*/ 732226 h 1268096"/>
              <a:gd name="connsiteX2" fmla="*/ 929983 w 2436422"/>
              <a:gd name="connsiteY2" fmla="*/ 307175 h 1268096"/>
              <a:gd name="connsiteX3" fmla="*/ 1511736 w 2436422"/>
              <a:gd name="connsiteY3" fmla="*/ 1262458 h 1268096"/>
              <a:gd name="connsiteX4" fmla="*/ 2436422 w 2436422"/>
              <a:gd name="connsiteY4" fmla="*/ 111133 h 1268096"/>
              <a:gd name="connsiteX0" fmla="*/ 0 w 2189914"/>
              <a:gd name="connsiteY0" fmla="*/ 0 h 1268096"/>
              <a:gd name="connsiteX1" fmla="*/ 437975 w 2189914"/>
              <a:gd name="connsiteY1" fmla="*/ 732226 h 1268096"/>
              <a:gd name="connsiteX2" fmla="*/ 929983 w 2189914"/>
              <a:gd name="connsiteY2" fmla="*/ 307175 h 1268096"/>
              <a:gd name="connsiteX3" fmla="*/ 1511736 w 2189914"/>
              <a:gd name="connsiteY3" fmla="*/ 1262458 h 1268096"/>
              <a:gd name="connsiteX4" fmla="*/ 2189914 w 2189914"/>
              <a:gd name="connsiteY4" fmla="*/ 602882 h 1268096"/>
              <a:gd name="connsiteX0" fmla="*/ 0 w 2189914"/>
              <a:gd name="connsiteY0" fmla="*/ 0 h 1268096"/>
              <a:gd name="connsiteX1" fmla="*/ 437975 w 2189914"/>
              <a:gd name="connsiteY1" fmla="*/ 732226 h 1268096"/>
              <a:gd name="connsiteX2" fmla="*/ 929983 w 2189914"/>
              <a:gd name="connsiteY2" fmla="*/ 307175 h 1268096"/>
              <a:gd name="connsiteX3" fmla="*/ 1511736 w 2189914"/>
              <a:gd name="connsiteY3" fmla="*/ 1262458 h 1268096"/>
              <a:gd name="connsiteX4" fmla="*/ 2189914 w 2189914"/>
              <a:gd name="connsiteY4" fmla="*/ 602882 h 1268096"/>
              <a:gd name="connsiteX0" fmla="*/ 0 w 2189914"/>
              <a:gd name="connsiteY0" fmla="*/ 0 h 1268096"/>
              <a:gd name="connsiteX1" fmla="*/ 437975 w 2189914"/>
              <a:gd name="connsiteY1" fmla="*/ 732226 h 1268096"/>
              <a:gd name="connsiteX2" fmla="*/ 929983 w 2189914"/>
              <a:gd name="connsiteY2" fmla="*/ 307175 h 1268096"/>
              <a:gd name="connsiteX3" fmla="*/ 1511736 w 2189914"/>
              <a:gd name="connsiteY3" fmla="*/ 1262458 h 1268096"/>
              <a:gd name="connsiteX4" fmla="*/ 2189914 w 2189914"/>
              <a:gd name="connsiteY4" fmla="*/ 602882 h 1268096"/>
              <a:gd name="connsiteX0" fmla="*/ 0 w 2189914"/>
              <a:gd name="connsiteY0" fmla="*/ 0 h 1268096"/>
              <a:gd name="connsiteX1" fmla="*/ 437975 w 2189914"/>
              <a:gd name="connsiteY1" fmla="*/ 732226 h 1268096"/>
              <a:gd name="connsiteX2" fmla="*/ 929983 w 2189914"/>
              <a:gd name="connsiteY2" fmla="*/ 307175 h 1268096"/>
              <a:gd name="connsiteX3" fmla="*/ 1511736 w 2189914"/>
              <a:gd name="connsiteY3" fmla="*/ 1262458 h 1268096"/>
              <a:gd name="connsiteX4" fmla="*/ 2189914 w 2189914"/>
              <a:gd name="connsiteY4" fmla="*/ 602882 h 1268096"/>
              <a:gd name="connsiteX0" fmla="*/ 0 w 2206348"/>
              <a:gd name="connsiteY0" fmla="*/ 0 h 1268096"/>
              <a:gd name="connsiteX1" fmla="*/ 437975 w 2206348"/>
              <a:gd name="connsiteY1" fmla="*/ 732226 h 1268096"/>
              <a:gd name="connsiteX2" fmla="*/ 929983 w 2206348"/>
              <a:gd name="connsiteY2" fmla="*/ 307175 h 1268096"/>
              <a:gd name="connsiteX3" fmla="*/ 1511736 w 2206348"/>
              <a:gd name="connsiteY3" fmla="*/ 1262458 h 1268096"/>
              <a:gd name="connsiteX4" fmla="*/ 2206348 w 2206348"/>
              <a:gd name="connsiteY4" fmla="*/ 509215 h 1268096"/>
              <a:gd name="connsiteX0" fmla="*/ 0 w 2206348"/>
              <a:gd name="connsiteY0" fmla="*/ 0 h 1268096"/>
              <a:gd name="connsiteX1" fmla="*/ 437975 w 2206348"/>
              <a:gd name="connsiteY1" fmla="*/ 732226 h 1268096"/>
              <a:gd name="connsiteX2" fmla="*/ 929983 w 2206348"/>
              <a:gd name="connsiteY2" fmla="*/ 307175 h 1268096"/>
              <a:gd name="connsiteX3" fmla="*/ 1511736 w 2206348"/>
              <a:gd name="connsiteY3" fmla="*/ 1262458 h 1268096"/>
              <a:gd name="connsiteX4" fmla="*/ 2206348 w 2206348"/>
              <a:gd name="connsiteY4" fmla="*/ 509215 h 126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348" h="1268096">
                <a:moveTo>
                  <a:pt x="0" y="0"/>
                </a:moveTo>
                <a:cubicBezTo>
                  <a:pt x="189706" y="434181"/>
                  <a:pt x="282978" y="681030"/>
                  <a:pt x="437975" y="732226"/>
                </a:cubicBezTo>
                <a:cubicBezTo>
                  <a:pt x="592972" y="783422"/>
                  <a:pt x="751023" y="218803"/>
                  <a:pt x="929983" y="307175"/>
                </a:cubicBezTo>
                <a:cubicBezTo>
                  <a:pt x="1108943" y="395547"/>
                  <a:pt x="1387911" y="1349770"/>
                  <a:pt x="1511736" y="1262458"/>
                </a:cubicBezTo>
                <a:cubicBezTo>
                  <a:pt x="1714991" y="1254763"/>
                  <a:pt x="2096160" y="755593"/>
                  <a:pt x="2206348" y="50921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7775558" y="3060554"/>
            <a:ext cx="555210" cy="2362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8321979" y="2497562"/>
            <a:ext cx="1351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Split-belt</a:t>
            </a:r>
            <a:endParaRPr lang="en-US" sz="2400" dirty="0"/>
          </a:p>
        </p:txBody>
      </p:sp>
      <p:sp>
        <p:nvSpPr>
          <p:cNvPr id="75" name="Rectangle 74"/>
          <p:cNvSpPr/>
          <p:nvPr/>
        </p:nvSpPr>
        <p:spPr>
          <a:xfrm>
            <a:off x="8330768" y="2807518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Tied-belt</a:t>
            </a:r>
            <a:endParaRPr lang="en-US" sz="2400" dirty="0"/>
          </a:p>
        </p:txBody>
      </p:sp>
      <p:sp>
        <p:nvSpPr>
          <p:cNvPr id="76" name="Multiply 75"/>
          <p:cNvSpPr/>
          <p:nvPr/>
        </p:nvSpPr>
        <p:spPr>
          <a:xfrm>
            <a:off x="7206850" y="4709033"/>
            <a:ext cx="481301" cy="473113"/>
          </a:xfrm>
          <a:prstGeom prst="mathMultiply">
            <a:avLst>
              <a:gd name="adj1" fmla="val 13365"/>
            </a:avLst>
          </a:prstGeom>
          <a:solidFill>
            <a:schemeClr val="tx1"/>
          </a:solidFill>
          <a:ln>
            <a:solidFill>
              <a:srgbClr val="EE6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93BED-78CC-B4E0-D697-54E5074E3E9C}"/>
              </a:ext>
            </a:extLst>
          </p:cNvPr>
          <p:cNvSpPr txBox="1"/>
          <p:nvPr/>
        </p:nvSpPr>
        <p:spPr>
          <a:xfrm>
            <a:off x="127000" y="20527"/>
            <a:ext cx="11426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The search explored for solutions in the basins around local minima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B265DE-49C3-44C5-91ED-0336A15FD009}"/>
              </a:ext>
            </a:extLst>
          </p:cNvPr>
          <p:cNvSpPr/>
          <p:nvPr/>
        </p:nvSpPr>
        <p:spPr>
          <a:xfrm>
            <a:off x="7568517" y="4920570"/>
            <a:ext cx="224694" cy="2365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510290-36BA-FC77-7B96-48554C423729}"/>
              </a:ext>
            </a:extLst>
          </p:cNvPr>
          <p:cNvSpPr/>
          <p:nvPr/>
        </p:nvSpPr>
        <p:spPr>
          <a:xfrm>
            <a:off x="7042368" y="4853327"/>
            <a:ext cx="224694" cy="2365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E590CA-D91E-6360-79BB-C4B812927B55}"/>
              </a:ext>
            </a:extLst>
          </p:cNvPr>
          <p:cNvSpPr/>
          <p:nvPr/>
        </p:nvSpPr>
        <p:spPr>
          <a:xfrm>
            <a:off x="6839447" y="4997657"/>
            <a:ext cx="224694" cy="2365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48A284-A558-7DBC-3109-C6E7C35600A8}"/>
              </a:ext>
            </a:extLst>
          </p:cNvPr>
          <p:cNvSpPr/>
          <p:nvPr/>
        </p:nvSpPr>
        <p:spPr>
          <a:xfrm>
            <a:off x="7795092" y="4972835"/>
            <a:ext cx="224694" cy="23658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2118CCC-A2C5-794F-AC3D-97C8A78C76E6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5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01198 0.0298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0.01667 0.0412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.00023 L -0.00286 0.02801 C -0.00377 0.0338 -0.00534 0.04144 -0.00807 0.04861 C -0.01107 0.05579 -0.01445 0.06111 -0.01758 0.06412 L -0.03034 0.07732 " pathEditMode="relative" rAng="18300000" ptsTypes="AAAAA">
                                      <p:cBhvr>
                                        <p:cTn id="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0082 0.01597 C 0.00963 0.01921 0.01276 0.02384 0.01588 0.02754 C 0.01992 0.03194 0.02265 0.03472 0.02552 0.03588 L 0.03685 0.04444 " pathEditMode="relative" rAng="2040000" ptsTypes="AAAAA">
                                      <p:cBhvr>
                                        <p:cTn id="7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68" grpId="0"/>
      <p:bldP spid="75" grpId="0"/>
      <p:bldP spid="76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555E68-96FA-A37D-5262-B54D839348DD}"/>
              </a:ext>
            </a:extLst>
          </p:cNvPr>
          <p:cNvCxnSpPr>
            <a:cxnSpLocks noChangeAspect="1"/>
          </p:cNvCxnSpPr>
          <p:nvPr/>
        </p:nvCxnSpPr>
        <p:spPr>
          <a:xfrm>
            <a:off x="8406416" y="1193220"/>
            <a:ext cx="0" cy="1602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F9271E-3EE3-83AB-F53A-90960C26A19E}"/>
              </a:ext>
            </a:extLst>
          </p:cNvPr>
          <p:cNvCxnSpPr>
            <a:cxnSpLocks noChangeAspect="1"/>
          </p:cNvCxnSpPr>
          <p:nvPr/>
        </p:nvCxnSpPr>
        <p:spPr>
          <a:xfrm>
            <a:off x="8449172" y="2888486"/>
            <a:ext cx="35604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04FB54A-C29D-B01B-049F-64587D8B1E18}"/>
              </a:ext>
            </a:extLst>
          </p:cNvPr>
          <p:cNvSpPr>
            <a:spLocks noChangeAspect="1"/>
          </p:cNvSpPr>
          <p:nvPr/>
        </p:nvSpPr>
        <p:spPr>
          <a:xfrm>
            <a:off x="8591355" y="1373546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099CC58-2C83-C19E-673E-10385159CB81}"/>
              </a:ext>
            </a:extLst>
          </p:cNvPr>
          <p:cNvSpPr>
            <a:spLocks noChangeAspect="1"/>
          </p:cNvSpPr>
          <p:nvPr/>
        </p:nvSpPr>
        <p:spPr>
          <a:xfrm>
            <a:off x="8702561" y="1823559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06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EE62264-3D66-E5EC-2AAF-57DCE7CA01D4}"/>
              </a:ext>
            </a:extLst>
          </p:cNvPr>
          <p:cNvSpPr>
            <a:spLocks noChangeAspect="1"/>
          </p:cNvSpPr>
          <p:nvPr/>
        </p:nvSpPr>
        <p:spPr>
          <a:xfrm>
            <a:off x="11151041" y="2664790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08F30F-BE6A-D229-B456-E9D51B88C049}"/>
              </a:ext>
            </a:extLst>
          </p:cNvPr>
          <p:cNvSpPr>
            <a:spLocks noChangeAspect="1"/>
          </p:cNvSpPr>
          <p:nvPr/>
        </p:nvSpPr>
        <p:spPr>
          <a:xfrm>
            <a:off x="8996619" y="1992231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85A071-40B5-86CD-2E03-13D9107E59F6}"/>
              </a:ext>
            </a:extLst>
          </p:cNvPr>
          <p:cNvSpPr>
            <a:spLocks noChangeAspect="1"/>
          </p:cNvSpPr>
          <p:nvPr/>
        </p:nvSpPr>
        <p:spPr>
          <a:xfrm>
            <a:off x="9202263" y="2267034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2828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CA4D7A5-1054-915A-61C0-42DE2F4D622C}"/>
              </a:ext>
            </a:extLst>
          </p:cNvPr>
          <p:cNvSpPr>
            <a:spLocks noChangeAspect="1"/>
          </p:cNvSpPr>
          <p:nvPr/>
        </p:nvSpPr>
        <p:spPr>
          <a:xfrm>
            <a:off x="9765698" y="2046487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4E4E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2D4789B-CD6A-5FFC-68D9-9221D7772FA0}"/>
              </a:ext>
            </a:extLst>
          </p:cNvPr>
          <p:cNvSpPr>
            <a:spLocks noChangeAspect="1"/>
          </p:cNvSpPr>
          <p:nvPr/>
        </p:nvSpPr>
        <p:spPr>
          <a:xfrm>
            <a:off x="9518397" y="2184496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0842CA6-5630-BFA0-5C39-65B590E7E0B9}"/>
              </a:ext>
            </a:extLst>
          </p:cNvPr>
          <p:cNvSpPr>
            <a:spLocks noChangeAspect="1"/>
          </p:cNvSpPr>
          <p:nvPr/>
        </p:nvSpPr>
        <p:spPr>
          <a:xfrm>
            <a:off x="10043200" y="1860342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EC6B878-7E67-25F8-8735-2D02640FE486}"/>
              </a:ext>
            </a:extLst>
          </p:cNvPr>
          <p:cNvSpPr>
            <a:spLocks noChangeAspect="1"/>
          </p:cNvSpPr>
          <p:nvPr/>
        </p:nvSpPr>
        <p:spPr>
          <a:xfrm>
            <a:off x="10449706" y="1958573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0AC9656-43AB-8C3E-A347-63C19A70272B}"/>
              </a:ext>
            </a:extLst>
          </p:cNvPr>
          <p:cNvSpPr>
            <a:spLocks noChangeAspect="1"/>
          </p:cNvSpPr>
          <p:nvPr/>
        </p:nvSpPr>
        <p:spPr>
          <a:xfrm>
            <a:off x="10893680" y="2519837"/>
            <a:ext cx="139807" cy="131554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648E6B6-6BEA-BFB5-ADCC-EBE0BD5E4EDE}"/>
              </a:ext>
            </a:extLst>
          </p:cNvPr>
          <p:cNvSpPr>
            <a:spLocks noChangeAspect="1"/>
          </p:cNvSpPr>
          <p:nvPr/>
        </p:nvSpPr>
        <p:spPr>
          <a:xfrm>
            <a:off x="10694713" y="2276781"/>
            <a:ext cx="139807" cy="131554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0DA4150-9B59-A594-257A-11BB208EF248}"/>
              </a:ext>
            </a:extLst>
          </p:cNvPr>
          <p:cNvSpPr>
            <a:spLocks noChangeAspect="1"/>
          </p:cNvSpPr>
          <p:nvPr/>
        </p:nvSpPr>
        <p:spPr>
          <a:xfrm>
            <a:off x="11522496" y="2427720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95A4C5F-4DD0-4028-0F1F-506FFEAD37D3}"/>
              </a:ext>
            </a:extLst>
          </p:cNvPr>
          <p:cNvSpPr>
            <a:spLocks noChangeAspect="1"/>
          </p:cNvSpPr>
          <p:nvPr/>
        </p:nvSpPr>
        <p:spPr>
          <a:xfrm>
            <a:off x="11751638" y="1892729"/>
            <a:ext cx="143665" cy="135730"/>
          </a:xfrm>
          <a:prstGeom prst="ellipse">
            <a:avLst/>
          </a:prstGeom>
          <a:solidFill>
            <a:srgbClr val="6B8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B2A9A10-6985-D736-0B52-A73F263649D3}"/>
              </a:ext>
            </a:extLst>
          </p:cNvPr>
          <p:cNvSpPr txBox="1">
            <a:spLocks noChangeAspect="1"/>
          </p:cNvSpPr>
          <p:nvPr/>
        </p:nvSpPr>
        <p:spPr>
          <a:xfrm>
            <a:off x="7849396" y="1032419"/>
            <a:ext cx="64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Cost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61A7881-EBC4-C77C-C69C-8700E8E651FE}"/>
              </a:ext>
            </a:extLst>
          </p:cNvPr>
          <p:cNvCxnSpPr>
            <a:cxnSpLocks noChangeAspect="1"/>
          </p:cNvCxnSpPr>
          <p:nvPr/>
        </p:nvCxnSpPr>
        <p:spPr>
          <a:xfrm>
            <a:off x="7566030" y="2152452"/>
            <a:ext cx="447401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DBF7F49-9DB2-E1E4-CF60-3D78B7284C3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596420" y="5491153"/>
            <a:ext cx="414032" cy="7164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F7C79C4-E670-1F39-1231-E6B53466437F}"/>
              </a:ext>
            </a:extLst>
          </p:cNvPr>
          <p:cNvSpPr>
            <a:spLocks noChangeAspect="1"/>
          </p:cNvSpPr>
          <p:nvPr/>
        </p:nvSpPr>
        <p:spPr>
          <a:xfrm>
            <a:off x="4339167" y="3996173"/>
            <a:ext cx="3117454" cy="2726990"/>
          </a:xfrm>
          <a:prstGeom prst="rect">
            <a:avLst/>
          </a:prstGeom>
          <a:solidFill>
            <a:schemeClr val="bg1">
              <a:lumMod val="95000"/>
              <a:alpha val="72157"/>
            </a:schemeClr>
          </a:solidFill>
          <a:ln w="28575">
            <a:solidFill>
              <a:srgbClr val="B2746A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D8DBE8B-CF95-5491-D6D9-93B4AA2634D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629861" y="4042494"/>
                <a:ext cx="2501223" cy="3385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Minimize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1600" b="1" dirty="0">
                    <a:solidFill>
                      <a:schemeClr val="tx1"/>
                    </a:solidFill>
                  </a:rPr>
                  <a:t>surrogate cost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𝑱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′</m:t>
                    </m:r>
                  </m:oMath>
                </a14:m>
                <a:endParaRPr lang="en-US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0D8DBE8B-CF95-5491-D6D9-93B4AA263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861" y="4042494"/>
                <a:ext cx="2501223" cy="338554"/>
              </a:xfrm>
              <a:prstGeom prst="rect">
                <a:avLst/>
              </a:prstGeom>
              <a:blipFill>
                <a:blip r:embed="rId3"/>
                <a:stretch>
                  <a:fillRect t="-3448" b="-18966"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59E841EC-E030-0C0F-037C-D503630679AC}"/>
              </a:ext>
            </a:extLst>
          </p:cNvPr>
          <p:cNvSpPr txBox="1">
            <a:spLocks noChangeAspect="1"/>
          </p:cNvSpPr>
          <p:nvPr/>
        </p:nvSpPr>
        <p:spPr>
          <a:xfrm>
            <a:off x="4475142" y="4376040"/>
            <a:ext cx="582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s.t.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DCD909C-28E7-B45D-625E-71A3326E8269}"/>
              </a:ext>
            </a:extLst>
          </p:cNvPr>
          <p:cNvSpPr txBox="1">
            <a:spLocks noChangeAspect="1"/>
          </p:cNvSpPr>
          <p:nvPr/>
        </p:nvSpPr>
        <p:spPr>
          <a:xfrm>
            <a:off x="3872171" y="3715926"/>
            <a:ext cx="4051446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rgbClr val="BB2E23"/>
                </a:solidFill>
                <a:cs typeface="Arial" panose="020B0604020202020204" pitchFamily="34" charset="0"/>
              </a:rPr>
              <a:t>Gradient Descent with multiple starts 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96D9B2A-2D8F-7536-965D-18470DC3480B}"/>
              </a:ext>
            </a:extLst>
          </p:cNvPr>
          <p:cNvSpPr txBox="1">
            <a:spLocks noChangeAspect="1"/>
          </p:cNvSpPr>
          <p:nvPr/>
        </p:nvSpPr>
        <p:spPr>
          <a:xfrm>
            <a:off x="8194211" y="2876990"/>
            <a:ext cx="4076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Optimization Variable, e.g., stride time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F95AB9F-E2F8-FD7D-D8FA-9C3F96C39517}"/>
              </a:ext>
            </a:extLst>
          </p:cNvPr>
          <p:cNvSpPr txBox="1">
            <a:spLocks noChangeAspect="1"/>
          </p:cNvSpPr>
          <p:nvPr/>
        </p:nvSpPr>
        <p:spPr>
          <a:xfrm>
            <a:off x="4452410" y="4674429"/>
            <a:ext cx="3135392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Initial &amp; final position constraints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1E0D899-BAA8-6504-DB82-B5C67A7C8620}"/>
              </a:ext>
            </a:extLst>
          </p:cNvPr>
          <p:cNvSpPr txBox="1">
            <a:spLocks noChangeAspect="1"/>
          </p:cNvSpPr>
          <p:nvPr/>
        </p:nvSpPr>
        <p:spPr>
          <a:xfrm>
            <a:off x="4424767" y="5913052"/>
            <a:ext cx="18364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stop search when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82A02F61-EEDD-3A46-E888-FA9D590D33B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503013" y="6215973"/>
                <a:ext cx="1377460" cy="507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‖"/>
                              <m:ctrlPr>
                                <a:rPr lang="en-US" sz="16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‖"/>
                                  <m:endChr m:val=""/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▽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≤1%</m:t>
                      </m:r>
                    </m:oMath>
                  </m:oMathPara>
                </a14:m>
                <a:endParaRPr lang="en-US" sz="16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82A02F61-EEDD-3A46-E888-FA9D590D3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013" y="6215973"/>
                <a:ext cx="1377460" cy="507190"/>
              </a:xfrm>
              <a:prstGeom prst="rect">
                <a:avLst/>
              </a:prstGeom>
              <a:blipFill>
                <a:blip r:embed="rId4"/>
                <a:stretch>
                  <a:fillRect l="-20796" t="-89157" b="-65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9EA279-6D75-59DB-B123-F3BC20299A2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345934" y="4985097"/>
                <a:ext cx="3207320" cy="991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Low"/>
                <a:r>
                  <a:rPr lang="en-US" sz="1600" b="1" dirty="0">
                    <a:solidFill>
                      <a:srgbClr val="000000"/>
                    </a:solidFill>
                  </a:rPr>
                  <a:t>initial guess</a:t>
                </a:r>
              </a:p>
              <a:p>
                <a:pPr algn="justLow"/>
                <a:r>
                  <a:rPr lang="en-US" sz="1500" dirty="0">
                    <a:solidFill>
                      <a:srgbClr val="000000"/>
                    </a:solidFill>
                  </a:rPr>
                  <a:t>vicinity of the best single-belt solution</a:t>
                </a:r>
              </a:p>
              <a:p>
                <a:pPr algn="justLow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5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5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en-US" sz="15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5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5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5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𝑻𝒊𝒆𝒅</m:t>
                              </m:r>
                            </m:sub>
                            <m:sup>
                              <m:r>
                                <a:rPr lang="en-US" sz="1500" b="1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𝑶𝒑𝒕</m:t>
                              </m:r>
                            </m:sup>
                          </m:sSubSup>
                          <m:r>
                            <a:rPr lang="en-US" sz="1500" b="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5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5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5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5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5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𝑻𝒊𝒆𝒅</m:t>
                                      </m:r>
                                    </m:sub>
                                    <m:sup>
                                      <m:r>
                                        <a:rPr lang="en-US" sz="15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𝑶𝒑𝒕</m:t>
                                      </m:r>
                                    </m:sup>
                                  </m:sSubSup>
                                  <m:r>
                                    <a:rPr lang="en-US" sz="1500" b="0" i="1" dirty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∗0.1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5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5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8D9EA279-6D75-59DB-B123-F3BC20299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934" y="4985097"/>
                <a:ext cx="3207320" cy="991810"/>
              </a:xfrm>
              <a:prstGeom prst="rect">
                <a:avLst/>
              </a:prstGeom>
              <a:blipFill>
                <a:blip r:embed="rId5"/>
                <a:stretch>
                  <a:fillRect l="-1141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C0D99EA-43FD-B678-8168-591E10B102C3}"/>
              </a:ext>
            </a:extLst>
          </p:cNvPr>
          <p:cNvCxnSpPr>
            <a:cxnSpLocks noChangeAspect="1"/>
          </p:cNvCxnSpPr>
          <p:nvPr/>
        </p:nvCxnSpPr>
        <p:spPr>
          <a:xfrm>
            <a:off x="540731" y="6457220"/>
            <a:ext cx="290433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1A9CE9FE-7EE6-DEDA-3DE7-3696E5FE38DB}"/>
              </a:ext>
            </a:extLst>
          </p:cNvPr>
          <p:cNvSpPr txBox="1">
            <a:spLocks noChangeAspect="1"/>
          </p:cNvSpPr>
          <p:nvPr/>
        </p:nvSpPr>
        <p:spPr>
          <a:xfrm>
            <a:off x="701098" y="4256600"/>
            <a:ext cx="2564423" cy="72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700" b="1" dirty="0">
                <a:solidFill>
                  <a:srgbClr val="9A0000"/>
                </a:solidFill>
              </a:rPr>
              <a:t>Regions of surrogate cost landscape with potential good-enough solutions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D24E828-E6D9-9A74-516D-89FB7C97236E}"/>
              </a:ext>
            </a:extLst>
          </p:cNvPr>
          <p:cNvCxnSpPr>
            <a:cxnSpLocks noChangeAspect="1"/>
          </p:cNvCxnSpPr>
          <p:nvPr/>
        </p:nvCxnSpPr>
        <p:spPr>
          <a:xfrm>
            <a:off x="3773294" y="5491153"/>
            <a:ext cx="415080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headEnd type="triangl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2A17F4C-7219-BDE0-7F46-DF79A021AEB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179558" y="6343206"/>
                <a:ext cx="1096433" cy="28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▽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≻0</m:t>
                      </m:r>
                    </m:oMath>
                  </m:oMathPara>
                </a14:m>
                <a:endParaRPr lang="en-US" sz="1600" b="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62A17F4C-7219-BDE0-7F46-DF79A021AE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58" y="6343206"/>
                <a:ext cx="1096433" cy="289310"/>
              </a:xfrm>
              <a:prstGeom prst="rect">
                <a:avLst/>
              </a:prstGeom>
              <a:blipFill>
                <a:blip r:embed="rId6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" name="TextBox 185">
            <a:extLst>
              <a:ext uri="{FF2B5EF4-FFF2-40B4-BE49-F238E27FC236}">
                <a16:creationId xmlns:a16="http://schemas.microsoft.com/office/drawing/2014/main" id="{16E1916B-A62D-1F93-FD8B-3E4B5925D630}"/>
              </a:ext>
            </a:extLst>
          </p:cNvPr>
          <p:cNvSpPr txBox="1">
            <a:spLocks noChangeAspect="1"/>
          </p:cNvSpPr>
          <p:nvPr/>
        </p:nvSpPr>
        <p:spPr>
          <a:xfrm>
            <a:off x="5735294" y="6356729"/>
            <a:ext cx="582402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rgbClr val="000000"/>
                </a:solidFill>
              </a:rPr>
              <a:t>&amp;</a:t>
            </a:r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6737EFA4-EB15-84F6-5A66-3BDEA13B4C0E}"/>
              </a:ext>
            </a:extLst>
          </p:cNvPr>
          <p:cNvSpPr>
            <a:spLocks noChangeAspect="1"/>
          </p:cNvSpPr>
          <p:nvPr/>
        </p:nvSpPr>
        <p:spPr>
          <a:xfrm>
            <a:off x="632029" y="4934306"/>
            <a:ext cx="2888977" cy="1412328"/>
          </a:xfrm>
          <a:custGeom>
            <a:avLst/>
            <a:gdLst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85763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695450 w 4086225"/>
              <a:gd name="connsiteY11" fmla="*/ 709613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85763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0538 w 4086225"/>
              <a:gd name="connsiteY6" fmla="*/ 895350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0538 w 4086225"/>
              <a:gd name="connsiteY6" fmla="*/ 895350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7876 w 4086225"/>
              <a:gd name="connsiteY12" fmla="*/ 7096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47638 w 4086225"/>
              <a:gd name="connsiteY3" fmla="*/ 676275 h 1668532"/>
              <a:gd name="connsiteX4" fmla="*/ 209550 w 4086225"/>
              <a:gd name="connsiteY4" fmla="*/ 762000 h 1668532"/>
              <a:gd name="connsiteX5" fmla="*/ 361951 w 4086225"/>
              <a:gd name="connsiteY5" fmla="*/ 828675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47638 w 4086225"/>
              <a:gd name="connsiteY3" fmla="*/ 676275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33351 w 4086225"/>
              <a:gd name="connsiteY3" fmla="*/ 671512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33351 w 4086225"/>
              <a:gd name="connsiteY3" fmla="*/ 671512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504825 w 4086225"/>
              <a:gd name="connsiteY6" fmla="*/ 862013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35169"/>
              <a:gd name="connsiteX1" fmla="*/ 33338 w 4086225"/>
              <a:gd name="connsiteY1" fmla="*/ 323850 h 1635169"/>
              <a:gd name="connsiteX2" fmla="*/ 90488 w 4086225"/>
              <a:gd name="connsiteY2" fmla="*/ 566738 h 1635169"/>
              <a:gd name="connsiteX3" fmla="*/ 133351 w 4086225"/>
              <a:gd name="connsiteY3" fmla="*/ 671512 h 1635169"/>
              <a:gd name="connsiteX4" fmla="*/ 209550 w 4086225"/>
              <a:gd name="connsiteY4" fmla="*/ 762000 h 1635169"/>
              <a:gd name="connsiteX5" fmla="*/ 357188 w 4086225"/>
              <a:gd name="connsiteY5" fmla="*/ 800100 h 1635169"/>
              <a:gd name="connsiteX6" fmla="*/ 504825 w 4086225"/>
              <a:gd name="connsiteY6" fmla="*/ 862013 h 1635169"/>
              <a:gd name="connsiteX7" fmla="*/ 647700 w 4086225"/>
              <a:gd name="connsiteY7" fmla="*/ 1042988 h 1635169"/>
              <a:gd name="connsiteX8" fmla="*/ 785813 w 4086225"/>
              <a:gd name="connsiteY8" fmla="*/ 1181100 h 1635169"/>
              <a:gd name="connsiteX9" fmla="*/ 1147763 w 4086225"/>
              <a:gd name="connsiteY9" fmla="*/ 1085850 h 1635169"/>
              <a:gd name="connsiteX10" fmla="*/ 1533525 w 4086225"/>
              <a:gd name="connsiteY10" fmla="*/ 862013 h 1635169"/>
              <a:gd name="connsiteX11" fmla="*/ 1790700 w 4086225"/>
              <a:gd name="connsiteY11" fmla="*/ 719138 h 1635169"/>
              <a:gd name="connsiteX12" fmla="*/ 2047876 w 4086225"/>
              <a:gd name="connsiteY12" fmla="*/ 709613 h 1635169"/>
              <a:gd name="connsiteX13" fmla="*/ 2266950 w 4086225"/>
              <a:gd name="connsiteY13" fmla="*/ 804863 h 1635169"/>
              <a:gd name="connsiteX14" fmla="*/ 2547938 w 4086225"/>
              <a:gd name="connsiteY14" fmla="*/ 1114425 h 1635169"/>
              <a:gd name="connsiteX15" fmla="*/ 2786063 w 4086225"/>
              <a:gd name="connsiteY15" fmla="*/ 1462088 h 1635169"/>
              <a:gd name="connsiteX16" fmla="*/ 3005138 w 4086225"/>
              <a:gd name="connsiteY16" fmla="*/ 1614488 h 1635169"/>
              <a:gd name="connsiteX17" fmla="*/ 3228975 w 4086225"/>
              <a:gd name="connsiteY17" fmla="*/ 1628166 h 1635169"/>
              <a:gd name="connsiteX18" fmla="*/ 3467100 w 4086225"/>
              <a:gd name="connsiteY18" fmla="*/ 1562100 h 1635169"/>
              <a:gd name="connsiteX19" fmla="*/ 3609975 w 4086225"/>
              <a:gd name="connsiteY19" fmla="*/ 1347788 h 1635169"/>
              <a:gd name="connsiteX20" fmla="*/ 3910013 w 4086225"/>
              <a:gd name="connsiteY20" fmla="*/ 719138 h 1635169"/>
              <a:gd name="connsiteX21" fmla="*/ 4086225 w 4086225"/>
              <a:gd name="connsiteY21" fmla="*/ 209550 h 1635169"/>
              <a:gd name="connsiteX0" fmla="*/ 0 w 4086225"/>
              <a:gd name="connsiteY0" fmla="*/ 0 h 1636247"/>
              <a:gd name="connsiteX1" fmla="*/ 33338 w 4086225"/>
              <a:gd name="connsiteY1" fmla="*/ 323850 h 1636247"/>
              <a:gd name="connsiteX2" fmla="*/ 90488 w 4086225"/>
              <a:gd name="connsiteY2" fmla="*/ 566738 h 1636247"/>
              <a:gd name="connsiteX3" fmla="*/ 133351 w 4086225"/>
              <a:gd name="connsiteY3" fmla="*/ 671512 h 1636247"/>
              <a:gd name="connsiteX4" fmla="*/ 209550 w 4086225"/>
              <a:gd name="connsiteY4" fmla="*/ 762000 h 1636247"/>
              <a:gd name="connsiteX5" fmla="*/ 357188 w 4086225"/>
              <a:gd name="connsiteY5" fmla="*/ 800100 h 1636247"/>
              <a:gd name="connsiteX6" fmla="*/ 504825 w 4086225"/>
              <a:gd name="connsiteY6" fmla="*/ 862013 h 1636247"/>
              <a:gd name="connsiteX7" fmla="*/ 647700 w 4086225"/>
              <a:gd name="connsiteY7" fmla="*/ 1042988 h 1636247"/>
              <a:gd name="connsiteX8" fmla="*/ 785813 w 4086225"/>
              <a:gd name="connsiteY8" fmla="*/ 1181100 h 1636247"/>
              <a:gd name="connsiteX9" fmla="*/ 1147763 w 4086225"/>
              <a:gd name="connsiteY9" fmla="*/ 1085850 h 1636247"/>
              <a:gd name="connsiteX10" fmla="*/ 1533525 w 4086225"/>
              <a:gd name="connsiteY10" fmla="*/ 862013 h 1636247"/>
              <a:gd name="connsiteX11" fmla="*/ 1790700 w 4086225"/>
              <a:gd name="connsiteY11" fmla="*/ 719138 h 1636247"/>
              <a:gd name="connsiteX12" fmla="*/ 2047876 w 4086225"/>
              <a:gd name="connsiteY12" fmla="*/ 709613 h 1636247"/>
              <a:gd name="connsiteX13" fmla="*/ 2266950 w 4086225"/>
              <a:gd name="connsiteY13" fmla="*/ 804863 h 1636247"/>
              <a:gd name="connsiteX14" fmla="*/ 2547938 w 4086225"/>
              <a:gd name="connsiteY14" fmla="*/ 1114425 h 1636247"/>
              <a:gd name="connsiteX15" fmla="*/ 2786063 w 4086225"/>
              <a:gd name="connsiteY15" fmla="*/ 1462088 h 1636247"/>
              <a:gd name="connsiteX16" fmla="*/ 3005138 w 4086225"/>
              <a:gd name="connsiteY16" fmla="*/ 1614488 h 1636247"/>
              <a:gd name="connsiteX17" fmla="*/ 3228975 w 4086225"/>
              <a:gd name="connsiteY17" fmla="*/ 1628166 h 1636247"/>
              <a:gd name="connsiteX18" fmla="*/ 3439447 w 4086225"/>
              <a:gd name="connsiteY18" fmla="*/ 1546617 h 1636247"/>
              <a:gd name="connsiteX19" fmla="*/ 3609975 w 4086225"/>
              <a:gd name="connsiteY19" fmla="*/ 1347788 h 1636247"/>
              <a:gd name="connsiteX20" fmla="*/ 3910013 w 4086225"/>
              <a:gd name="connsiteY20" fmla="*/ 719138 h 1636247"/>
              <a:gd name="connsiteX21" fmla="*/ 4086225 w 4086225"/>
              <a:gd name="connsiteY21" fmla="*/ 209550 h 1636247"/>
              <a:gd name="connsiteX0" fmla="*/ 0 w 4086225"/>
              <a:gd name="connsiteY0" fmla="*/ 0 h 1633220"/>
              <a:gd name="connsiteX1" fmla="*/ 33338 w 4086225"/>
              <a:gd name="connsiteY1" fmla="*/ 323850 h 1633220"/>
              <a:gd name="connsiteX2" fmla="*/ 90488 w 4086225"/>
              <a:gd name="connsiteY2" fmla="*/ 566738 h 1633220"/>
              <a:gd name="connsiteX3" fmla="*/ 133351 w 4086225"/>
              <a:gd name="connsiteY3" fmla="*/ 671512 h 1633220"/>
              <a:gd name="connsiteX4" fmla="*/ 209550 w 4086225"/>
              <a:gd name="connsiteY4" fmla="*/ 762000 h 1633220"/>
              <a:gd name="connsiteX5" fmla="*/ 357188 w 4086225"/>
              <a:gd name="connsiteY5" fmla="*/ 800100 h 1633220"/>
              <a:gd name="connsiteX6" fmla="*/ 504825 w 4086225"/>
              <a:gd name="connsiteY6" fmla="*/ 862013 h 1633220"/>
              <a:gd name="connsiteX7" fmla="*/ 647700 w 4086225"/>
              <a:gd name="connsiteY7" fmla="*/ 1042988 h 1633220"/>
              <a:gd name="connsiteX8" fmla="*/ 785813 w 4086225"/>
              <a:gd name="connsiteY8" fmla="*/ 1181100 h 1633220"/>
              <a:gd name="connsiteX9" fmla="*/ 1147763 w 4086225"/>
              <a:gd name="connsiteY9" fmla="*/ 1085850 h 1633220"/>
              <a:gd name="connsiteX10" fmla="*/ 1533525 w 4086225"/>
              <a:gd name="connsiteY10" fmla="*/ 862013 h 1633220"/>
              <a:gd name="connsiteX11" fmla="*/ 1790700 w 4086225"/>
              <a:gd name="connsiteY11" fmla="*/ 719138 h 1633220"/>
              <a:gd name="connsiteX12" fmla="*/ 2047876 w 4086225"/>
              <a:gd name="connsiteY12" fmla="*/ 709613 h 1633220"/>
              <a:gd name="connsiteX13" fmla="*/ 2266950 w 4086225"/>
              <a:gd name="connsiteY13" fmla="*/ 804863 h 1633220"/>
              <a:gd name="connsiteX14" fmla="*/ 2547938 w 4086225"/>
              <a:gd name="connsiteY14" fmla="*/ 1114425 h 1633220"/>
              <a:gd name="connsiteX15" fmla="*/ 2786063 w 4086225"/>
              <a:gd name="connsiteY15" fmla="*/ 1462088 h 1633220"/>
              <a:gd name="connsiteX16" fmla="*/ 3014358 w 4086225"/>
              <a:gd name="connsiteY16" fmla="*/ 1606745 h 1633220"/>
              <a:gd name="connsiteX17" fmla="*/ 3228975 w 4086225"/>
              <a:gd name="connsiteY17" fmla="*/ 1628166 h 1633220"/>
              <a:gd name="connsiteX18" fmla="*/ 3439447 w 4086225"/>
              <a:gd name="connsiteY18" fmla="*/ 1546617 h 1633220"/>
              <a:gd name="connsiteX19" fmla="*/ 3609975 w 4086225"/>
              <a:gd name="connsiteY19" fmla="*/ 1347788 h 1633220"/>
              <a:gd name="connsiteX20" fmla="*/ 3910013 w 4086225"/>
              <a:gd name="connsiteY20" fmla="*/ 719138 h 1633220"/>
              <a:gd name="connsiteX21" fmla="*/ 4086225 w 4086225"/>
              <a:gd name="connsiteY21" fmla="*/ 209550 h 1633220"/>
              <a:gd name="connsiteX0" fmla="*/ 0 w 4086225"/>
              <a:gd name="connsiteY0" fmla="*/ 0 h 1638454"/>
              <a:gd name="connsiteX1" fmla="*/ 33338 w 4086225"/>
              <a:gd name="connsiteY1" fmla="*/ 323850 h 1638454"/>
              <a:gd name="connsiteX2" fmla="*/ 90488 w 4086225"/>
              <a:gd name="connsiteY2" fmla="*/ 566738 h 1638454"/>
              <a:gd name="connsiteX3" fmla="*/ 133351 w 4086225"/>
              <a:gd name="connsiteY3" fmla="*/ 671512 h 1638454"/>
              <a:gd name="connsiteX4" fmla="*/ 209550 w 4086225"/>
              <a:gd name="connsiteY4" fmla="*/ 762000 h 1638454"/>
              <a:gd name="connsiteX5" fmla="*/ 357188 w 4086225"/>
              <a:gd name="connsiteY5" fmla="*/ 800100 h 1638454"/>
              <a:gd name="connsiteX6" fmla="*/ 504825 w 4086225"/>
              <a:gd name="connsiteY6" fmla="*/ 862013 h 1638454"/>
              <a:gd name="connsiteX7" fmla="*/ 647700 w 4086225"/>
              <a:gd name="connsiteY7" fmla="*/ 1042988 h 1638454"/>
              <a:gd name="connsiteX8" fmla="*/ 785813 w 4086225"/>
              <a:gd name="connsiteY8" fmla="*/ 1181100 h 1638454"/>
              <a:gd name="connsiteX9" fmla="*/ 1147763 w 4086225"/>
              <a:gd name="connsiteY9" fmla="*/ 1085850 h 1638454"/>
              <a:gd name="connsiteX10" fmla="*/ 1533525 w 4086225"/>
              <a:gd name="connsiteY10" fmla="*/ 862013 h 1638454"/>
              <a:gd name="connsiteX11" fmla="*/ 1790700 w 4086225"/>
              <a:gd name="connsiteY11" fmla="*/ 719138 h 1638454"/>
              <a:gd name="connsiteX12" fmla="*/ 2047876 w 4086225"/>
              <a:gd name="connsiteY12" fmla="*/ 709613 h 1638454"/>
              <a:gd name="connsiteX13" fmla="*/ 2266950 w 4086225"/>
              <a:gd name="connsiteY13" fmla="*/ 804863 h 1638454"/>
              <a:gd name="connsiteX14" fmla="*/ 2547938 w 4086225"/>
              <a:gd name="connsiteY14" fmla="*/ 1114425 h 1638454"/>
              <a:gd name="connsiteX15" fmla="*/ 2749191 w 4086225"/>
              <a:gd name="connsiteY15" fmla="*/ 1353704 h 1638454"/>
              <a:gd name="connsiteX16" fmla="*/ 3014358 w 4086225"/>
              <a:gd name="connsiteY16" fmla="*/ 1606745 h 1638454"/>
              <a:gd name="connsiteX17" fmla="*/ 3228975 w 4086225"/>
              <a:gd name="connsiteY17" fmla="*/ 1628166 h 1638454"/>
              <a:gd name="connsiteX18" fmla="*/ 3439447 w 4086225"/>
              <a:gd name="connsiteY18" fmla="*/ 1546617 h 1638454"/>
              <a:gd name="connsiteX19" fmla="*/ 3609975 w 4086225"/>
              <a:gd name="connsiteY19" fmla="*/ 1347788 h 1638454"/>
              <a:gd name="connsiteX20" fmla="*/ 3910013 w 4086225"/>
              <a:gd name="connsiteY20" fmla="*/ 719138 h 1638454"/>
              <a:gd name="connsiteX21" fmla="*/ 4086225 w 4086225"/>
              <a:gd name="connsiteY21" fmla="*/ 209550 h 1638454"/>
              <a:gd name="connsiteX0" fmla="*/ 0 w 4086225"/>
              <a:gd name="connsiteY0" fmla="*/ 0 h 1628216"/>
              <a:gd name="connsiteX1" fmla="*/ 33338 w 4086225"/>
              <a:gd name="connsiteY1" fmla="*/ 323850 h 1628216"/>
              <a:gd name="connsiteX2" fmla="*/ 90488 w 4086225"/>
              <a:gd name="connsiteY2" fmla="*/ 566738 h 1628216"/>
              <a:gd name="connsiteX3" fmla="*/ 133351 w 4086225"/>
              <a:gd name="connsiteY3" fmla="*/ 671512 h 1628216"/>
              <a:gd name="connsiteX4" fmla="*/ 209550 w 4086225"/>
              <a:gd name="connsiteY4" fmla="*/ 762000 h 1628216"/>
              <a:gd name="connsiteX5" fmla="*/ 357188 w 4086225"/>
              <a:gd name="connsiteY5" fmla="*/ 800100 h 1628216"/>
              <a:gd name="connsiteX6" fmla="*/ 504825 w 4086225"/>
              <a:gd name="connsiteY6" fmla="*/ 862013 h 1628216"/>
              <a:gd name="connsiteX7" fmla="*/ 647700 w 4086225"/>
              <a:gd name="connsiteY7" fmla="*/ 1042988 h 1628216"/>
              <a:gd name="connsiteX8" fmla="*/ 785813 w 4086225"/>
              <a:gd name="connsiteY8" fmla="*/ 1181100 h 1628216"/>
              <a:gd name="connsiteX9" fmla="*/ 1147763 w 4086225"/>
              <a:gd name="connsiteY9" fmla="*/ 1085850 h 1628216"/>
              <a:gd name="connsiteX10" fmla="*/ 1533525 w 4086225"/>
              <a:gd name="connsiteY10" fmla="*/ 862013 h 1628216"/>
              <a:gd name="connsiteX11" fmla="*/ 1790700 w 4086225"/>
              <a:gd name="connsiteY11" fmla="*/ 719138 h 1628216"/>
              <a:gd name="connsiteX12" fmla="*/ 2047876 w 4086225"/>
              <a:gd name="connsiteY12" fmla="*/ 709613 h 1628216"/>
              <a:gd name="connsiteX13" fmla="*/ 2266950 w 4086225"/>
              <a:gd name="connsiteY13" fmla="*/ 804863 h 1628216"/>
              <a:gd name="connsiteX14" fmla="*/ 2547938 w 4086225"/>
              <a:gd name="connsiteY14" fmla="*/ 1114425 h 1628216"/>
              <a:gd name="connsiteX15" fmla="*/ 2749191 w 4086225"/>
              <a:gd name="connsiteY15" fmla="*/ 1353704 h 1628216"/>
              <a:gd name="connsiteX16" fmla="*/ 2959048 w 4086225"/>
              <a:gd name="connsiteY16" fmla="*/ 1537069 h 1628216"/>
              <a:gd name="connsiteX17" fmla="*/ 3228975 w 4086225"/>
              <a:gd name="connsiteY17" fmla="*/ 1628166 h 1628216"/>
              <a:gd name="connsiteX18" fmla="*/ 3439447 w 4086225"/>
              <a:gd name="connsiteY18" fmla="*/ 1546617 h 1628216"/>
              <a:gd name="connsiteX19" fmla="*/ 3609975 w 4086225"/>
              <a:gd name="connsiteY19" fmla="*/ 1347788 h 1628216"/>
              <a:gd name="connsiteX20" fmla="*/ 3910013 w 4086225"/>
              <a:gd name="connsiteY20" fmla="*/ 719138 h 1628216"/>
              <a:gd name="connsiteX21" fmla="*/ 4086225 w 4086225"/>
              <a:gd name="connsiteY21" fmla="*/ 209550 h 1628216"/>
              <a:gd name="connsiteX0" fmla="*/ 0 w 4086225"/>
              <a:gd name="connsiteY0" fmla="*/ 0 h 1597349"/>
              <a:gd name="connsiteX1" fmla="*/ 33338 w 4086225"/>
              <a:gd name="connsiteY1" fmla="*/ 323850 h 1597349"/>
              <a:gd name="connsiteX2" fmla="*/ 90488 w 4086225"/>
              <a:gd name="connsiteY2" fmla="*/ 566738 h 1597349"/>
              <a:gd name="connsiteX3" fmla="*/ 133351 w 4086225"/>
              <a:gd name="connsiteY3" fmla="*/ 671512 h 1597349"/>
              <a:gd name="connsiteX4" fmla="*/ 209550 w 4086225"/>
              <a:gd name="connsiteY4" fmla="*/ 762000 h 1597349"/>
              <a:gd name="connsiteX5" fmla="*/ 357188 w 4086225"/>
              <a:gd name="connsiteY5" fmla="*/ 800100 h 1597349"/>
              <a:gd name="connsiteX6" fmla="*/ 504825 w 4086225"/>
              <a:gd name="connsiteY6" fmla="*/ 862013 h 1597349"/>
              <a:gd name="connsiteX7" fmla="*/ 647700 w 4086225"/>
              <a:gd name="connsiteY7" fmla="*/ 1042988 h 1597349"/>
              <a:gd name="connsiteX8" fmla="*/ 785813 w 4086225"/>
              <a:gd name="connsiteY8" fmla="*/ 1181100 h 1597349"/>
              <a:gd name="connsiteX9" fmla="*/ 1147763 w 4086225"/>
              <a:gd name="connsiteY9" fmla="*/ 1085850 h 1597349"/>
              <a:gd name="connsiteX10" fmla="*/ 1533525 w 4086225"/>
              <a:gd name="connsiteY10" fmla="*/ 862013 h 1597349"/>
              <a:gd name="connsiteX11" fmla="*/ 1790700 w 4086225"/>
              <a:gd name="connsiteY11" fmla="*/ 719138 h 1597349"/>
              <a:gd name="connsiteX12" fmla="*/ 2047876 w 4086225"/>
              <a:gd name="connsiteY12" fmla="*/ 709613 h 1597349"/>
              <a:gd name="connsiteX13" fmla="*/ 2266950 w 4086225"/>
              <a:gd name="connsiteY13" fmla="*/ 804863 h 1597349"/>
              <a:gd name="connsiteX14" fmla="*/ 2547938 w 4086225"/>
              <a:gd name="connsiteY14" fmla="*/ 1114425 h 1597349"/>
              <a:gd name="connsiteX15" fmla="*/ 2749191 w 4086225"/>
              <a:gd name="connsiteY15" fmla="*/ 1353704 h 1597349"/>
              <a:gd name="connsiteX16" fmla="*/ 2959048 w 4086225"/>
              <a:gd name="connsiteY16" fmla="*/ 1537069 h 1597349"/>
              <a:gd name="connsiteX17" fmla="*/ 3173666 w 4086225"/>
              <a:gd name="connsiteY17" fmla="*/ 1597199 h 1597349"/>
              <a:gd name="connsiteX18" fmla="*/ 3439447 w 4086225"/>
              <a:gd name="connsiteY18" fmla="*/ 1546617 h 1597349"/>
              <a:gd name="connsiteX19" fmla="*/ 3609975 w 4086225"/>
              <a:gd name="connsiteY19" fmla="*/ 1347788 h 1597349"/>
              <a:gd name="connsiteX20" fmla="*/ 3910013 w 4086225"/>
              <a:gd name="connsiteY20" fmla="*/ 719138 h 1597349"/>
              <a:gd name="connsiteX21" fmla="*/ 4086225 w 4086225"/>
              <a:gd name="connsiteY21" fmla="*/ 209550 h 1597349"/>
              <a:gd name="connsiteX0" fmla="*/ 0 w 4086225"/>
              <a:gd name="connsiteY0" fmla="*/ 0 h 1597234"/>
              <a:gd name="connsiteX1" fmla="*/ 33338 w 4086225"/>
              <a:gd name="connsiteY1" fmla="*/ 323850 h 1597234"/>
              <a:gd name="connsiteX2" fmla="*/ 90488 w 4086225"/>
              <a:gd name="connsiteY2" fmla="*/ 566738 h 1597234"/>
              <a:gd name="connsiteX3" fmla="*/ 133351 w 4086225"/>
              <a:gd name="connsiteY3" fmla="*/ 671512 h 1597234"/>
              <a:gd name="connsiteX4" fmla="*/ 209550 w 4086225"/>
              <a:gd name="connsiteY4" fmla="*/ 762000 h 1597234"/>
              <a:gd name="connsiteX5" fmla="*/ 357188 w 4086225"/>
              <a:gd name="connsiteY5" fmla="*/ 800100 h 1597234"/>
              <a:gd name="connsiteX6" fmla="*/ 504825 w 4086225"/>
              <a:gd name="connsiteY6" fmla="*/ 862013 h 1597234"/>
              <a:gd name="connsiteX7" fmla="*/ 647700 w 4086225"/>
              <a:gd name="connsiteY7" fmla="*/ 1042988 h 1597234"/>
              <a:gd name="connsiteX8" fmla="*/ 785813 w 4086225"/>
              <a:gd name="connsiteY8" fmla="*/ 1181100 h 1597234"/>
              <a:gd name="connsiteX9" fmla="*/ 1147763 w 4086225"/>
              <a:gd name="connsiteY9" fmla="*/ 1085850 h 1597234"/>
              <a:gd name="connsiteX10" fmla="*/ 1533525 w 4086225"/>
              <a:gd name="connsiteY10" fmla="*/ 862013 h 1597234"/>
              <a:gd name="connsiteX11" fmla="*/ 1790700 w 4086225"/>
              <a:gd name="connsiteY11" fmla="*/ 719138 h 1597234"/>
              <a:gd name="connsiteX12" fmla="*/ 2047876 w 4086225"/>
              <a:gd name="connsiteY12" fmla="*/ 709613 h 1597234"/>
              <a:gd name="connsiteX13" fmla="*/ 2266950 w 4086225"/>
              <a:gd name="connsiteY13" fmla="*/ 804863 h 1597234"/>
              <a:gd name="connsiteX14" fmla="*/ 2547938 w 4086225"/>
              <a:gd name="connsiteY14" fmla="*/ 1114425 h 1597234"/>
              <a:gd name="connsiteX15" fmla="*/ 2749191 w 4086225"/>
              <a:gd name="connsiteY15" fmla="*/ 1353704 h 1597234"/>
              <a:gd name="connsiteX16" fmla="*/ 2959048 w 4086225"/>
              <a:gd name="connsiteY16" fmla="*/ 1537069 h 1597234"/>
              <a:gd name="connsiteX17" fmla="*/ 3173666 w 4086225"/>
              <a:gd name="connsiteY17" fmla="*/ 1597199 h 1597234"/>
              <a:gd name="connsiteX18" fmla="*/ 3411791 w 4086225"/>
              <a:gd name="connsiteY18" fmla="*/ 1531134 h 1597234"/>
              <a:gd name="connsiteX19" fmla="*/ 3609975 w 4086225"/>
              <a:gd name="connsiteY19" fmla="*/ 1347788 h 1597234"/>
              <a:gd name="connsiteX20" fmla="*/ 3910013 w 4086225"/>
              <a:gd name="connsiteY20" fmla="*/ 719138 h 1597234"/>
              <a:gd name="connsiteX21" fmla="*/ 4086225 w 4086225"/>
              <a:gd name="connsiteY21" fmla="*/ 209550 h 1597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86225" h="1597234">
                <a:moveTo>
                  <a:pt x="0" y="0"/>
                </a:moveTo>
                <a:cubicBezTo>
                  <a:pt x="9128" y="114697"/>
                  <a:pt x="18257" y="229394"/>
                  <a:pt x="33338" y="323850"/>
                </a:cubicBezTo>
                <a:cubicBezTo>
                  <a:pt x="48419" y="418306"/>
                  <a:pt x="73819" y="508794"/>
                  <a:pt x="90488" y="566738"/>
                </a:cubicBezTo>
                <a:cubicBezTo>
                  <a:pt x="107157" y="624682"/>
                  <a:pt x="113507" y="638968"/>
                  <a:pt x="133351" y="671512"/>
                </a:cubicBezTo>
                <a:cubicBezTo>
                  <a:pt x="153195" y="704056"/>
                  <a:pt x="172244" y="740569"/>
                  <a:pt x="209550" y="762000"/>
                </a:cubicBezTo>
                <a:cubicBezTo>
                  <a:pt x="246856" y="783431"/>
                  <a:pt x="307976" y="783431"/>
                  <a:pt x="357188" y="800100"/>
                </a:cubicBezTo>
                <a:cubicBezTo>
                  <a:pt x="406401" y="816769"/>
                  <a:pt x="456406" y="821532"/>
                  <a:pt x="504825" y="862013"/>
                </a:cubicBezTo>
                <a:cubicBezTo>
                  <a:pt x="553244" y="902494"/>
                  <a:pt x="600869" y="989807"/>
                  <a:pt x="647700" y="1042988"/>
                </a:cubicBezTo>
                <a:cubicBezTo>
                  <a:pt x="694531" y="1096169"/>
                  <a:pt x="702469" y="1173956"/>
                  <a:pt x="785813" y="1181100"/>
                </a:cubicBezTo>
                <a:cubicBezTo>
                  <a:pt x="869157" y="1188244"/>
                  <a:pt x="1023144" y="1139031"/>
                  <a:pt x="1147763" y="1085850"/>
                </a:cubicBezTo>
                <a:cubicBezTo>
                  <a:pt x="1272382" y="1032669"/>
                  <a:pt x="1426369" y="923132"/>
                  <a:pt x="1533525" y="862013"/>
                </a:cubicBezTo>
                <a:cubicBezTo>
                  <a:pt x="1640681" y="800894"/>
                  <a:pt x="1704975" y="744538"/>
                  <a:pt x="1790700" y="719138"/>
                </a:cubicBezTo>
                <a:cubicBezTo>
                  <a:pt x="1876425" y="693738"/>
                  <a:pt x="1968501" y="695326"/>
                  <a:pt x="2047876" y="709613"/>
                </a:cubicBezTo>
                <a:cubicBezTo>
                  <a:pt x="2127251" y="723900"/>
                  <a:pt x="2183606" y="737394"/>
                  <a:pt x="2266950" y="804863"/>
                </a:cubicBezTo>
                <a:cubicBezTo>
                  <a:pt x="2350294" y="872332"/>
                  <a:pt x="2467565" y="1022952"/>
                  <a:pt x="2547938" y="1114425"/>
                </a:cubicBezTo>
                <a:cubicBezTo>
                  <a:pt x="2628311" y="1205898"/>
                  <a:pt x="2680673" y="1283263"/>
                  <a:pt x="2749191" y="1353704"/>
                </a:cubicBezTo>
                <a:cubicBezTo>
                  <a:pt x="2817709" y="1424145"/>
                  <a:pt x="2888302" y="1496487"/>
                  <a:pt x="2959048" y="1537069"/>
                </a:cubicBezTo>
                <a:cubicBezTo>
                  <a:pt x="3029794" y="1577652"/>
                  <a:pt x="3098209" y="1598188"/>
                  <a:pt x="3173666" y="1597199"/>
                </a:cubicBezTo>
                <a:cubicBezTo>
                  <a:pt x="3249123" y="1596210"/>
                  <a:pt x="3339073" y="1572702"/>
                  <a:pt x="3411791" y="1531134"/>
                </a:cubicBezTo>
                <a:cubicBezTo>
                  <a:pt x="3484509" y="1489566"/>
                  <a:pt x="3526938" y="1483121"/>
                  <a:pt x="3609975" y="1347788"/>
                </a:cubicBezTo>
                <a:cubicBezTo>
                  <a:pt x="3693012" y="1212455"/>
                  <a:pt x="3830638" y="908844"/>
                  <a:pt x="3910013" y="719138"/>
                </a:cubicBezTo>
                <a:cubicBezTo>
                  <a:pt x="3989388" y="529432"/>
                  <a:pt x="4037806" y="369491"/>
                  <a:pt x="4086225" y="209550"/>
                </a:cubicBezTo>
              </a:path>
            </a:pathLst>
          </a:cu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7C44D3E3-96C9-CA3A-B7E9-509E9C4A4CB8}"/>
              </a:ext>
            </a:extLst>
          </p:cNvPr>
          <p:cNvSpPr>
            <a:spLocks noChangeAspect="1"/>
          </p:cNvSpPr>
          <p:nvPr/>
        </p:nvSpPr>
        <p:spPr>
          <a:xfrm>
            <a:off x="2633290" y="6217677"/>
            <a:ext cx="473595" cy="128956"/>
          </a:xfrm>
          <a:custGeom>
            <a:avLst/>
            <a:gdLst>
              <a:gd name="connsiteX0" fmla="*/ 0 w 346075"/>
              <a:gd name="connsiteY0" fmla="*/ 0 h 80177"/>
              <a:gd name="connsiteX1" fmla="*/ 66675 w 346075"/>
              <a:gd name="connsiteY1" fmla="*/ 50800 h 80177"/>
              <a:gd name="connsiteX2" fmla="*/ 146050 w 346075"/>
              <a:gd name="connsiteY2" fmla="*/ 79375 h 80177"/>
              <a:gd name="connsiteX3" fmla="*/ 212725 w 346075"/>
              <a:gd name="connsiteY3" fmla="*/ 69850 h 80177"/>
              <a:gd name="connsiteX4" fmla="*/ 298450 w 346075"/>
              <a:gd name="connsiteY4" fmla="*/ 44450 h 80177"/>
              <a:gd name="connsiteX5" fmla="*/ 346075 w 346075"/>
              <a:gd name="connsiteY5" fmla="*/ 9525 h 80177"/>
              <a:gd name="connsiteX0" fmla="*/ 0 w 346075"/>
              <a:gd name="connsiteY0" fmla="*/ 0 h 83353"/>
              <a:gd name="connsiteX1" fmla="*/ 66675 w 346075"/>
              <a:gd name="connsiteY1" fmla="*/ 50800 h 83353"/>
              <a:gd name="connsiteX2" fmla="*/ 146050 w 346075"/>
              <a:gd name="connsiteY2" fmla="*/ 79375 h 83353"/>
              <a:gd name="connsiteX3" fmla="*/ 224631 w 346075"/>
              <a:gd name="connsiteY3" fmla="*/ 79375 h 83353"/>
              <a:gd name="connsiteX4" fmla="*/ 298450 w 346075"/>
              <a:gd name="connsiteY4" fmla="*/ 44450 h 83353"/>
              <a:gd name="connsiteX5" fmla="*/ 346075 w 346075"/>
              <a:gd name="connsiteY5" fmla="*/ 9525 h 83353"/>
              <a:gd name="connsiteX0" fmla="*/ 0 w 346075"/>
              <a:gd name="connsiteY0" fmla="*/ 0 h 82608"/>
              <a:gd name="connsiteX1" fmla="*/ 66675 w 346075"/>
              <a:gd name="connsiteY1" fmla="*/ 50800 h 82608"/>
              <a:gd name="connsiteX2" fmla="*/ 146050 w 346075"/>
              <a:gd name="connsiteY2" fmla="*/ 79375 h 82608"/>
              <a:gd name="connsiteX3" fmla="*/ 224631 w 346075"/>
              <a:gd name="connsiteY3" fmla="*/ 79375 h 82608"/>
              <a:gd name="connsiteX4" fmla="*/ 296069 w 346075"/>
              <a:gd name="connsiteY4" fmla="*/ 56356 h 82608"/>
              <a:gd name="connsiteX5" fmla="*/ 346075 w 346075"/>
              <a:gd name="connsiteY5" fmla="*/ 9525 h 82608"/>
              <a:gd name="connsiteX0" fmla="*/ 0 w 346075"/>
              <a:gd name="connsiteY0" fmla="*/ 0 h 82608"/>
              <a:gd name="connsiteX1" fmla="*/ 66675 w 346075"/>
              <a:gd name="connsiteY1" fmla="*/ 50800 h 82608"/>
              <a:gd name="connsiteX2" fmla="*/ 146050 w 346075"/>
              <a:gd name="connsiteY2" fmla="*/ 79375 h 82608"/>
              <a:gd name="connsiteX3" fmla="*/ 224631 w 346075"/>
              <a:gd name="connsiteY3" fmla="*/ 79375 h 82608"/>
              <a:gd name="connsiteX4" fmla="*/ 288925 w 346075"/>
              <a:gd name="connsiteY4" fmla="*/ 56356 h 82608"/>
              <a:gd name="connsiteX5" fmla="*/ 346075 w 346075"/>
              <a:gd name="connsiteY5" fmla="*/ 9525 h 82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075" h="82608">
                <a:moveTo>
                  <a:pt x="0" y="0"/>
                </a:moveTo>
                <a:cubicBezTo>
                  <a:pt x="21166" y="18785"/>
                  <a:pt x="42333" y="37571"/>
                  <a:pt x="66675" y="50800"/>
                </a:cubicBezTo>
                <a:cubicBezTo>
                  <a:pt x="91017" y="64029"/>
                  <a:pt x="119724" y="74612"/>
                  <a:pt x="146050" y="79375"/>
                </a:cubicBezTo>
                <a:cubicBezTo>
                  <a:pt x="172376" y="84138"/>
                  <a:pt x="200819" y="83211"/>
                  <a:pt x="224631" y="79375"/>
                </a:cubicBezTo>
                <a:cubicBezTo>
                  <a:pt x="248443" y="75539"/>
                  <a:pt x="266700" y="66410"/>
                  <a:pt x="288925" y="56356"/>
                </a:cubicBezTo>
                <a:cubicBezTo>
                  <a:pt x="311150" y="46302"/>
                  <a:pt x="333375" y="21960"/>
                  <a:pt x="346075" y="9525"/>
                </a:cubicBezTo>
              </a:path>
            </a:pathLst>
          </a:custGeom>
          <a:noFill/>
          <a:ln w="104775">
            <a:solidFill>
              <a:srgbClr val="FF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EAA789B3-6D16-23FC-220D-5EE1444D55B1}"/>
              </a:ext>
            </a:extLst>
          </p:cNvPr>
          <p:cNvSpPr>
            <a:spLocks noChangeAspect="1"/>
          </p:cNvSpPr>
          <p:nvPr/>
        </p:nvSpPr>
        <p:spPr>
          <a:xfrm>
            <a:off x="1096060" y="5761559"/>
            <a:ext cx="545051" cy="215348"/>
          </a:xfrm>
          <a:custGeom>
            <a:avLst/>
            <a:gdLst>
              <a:gd name="connsiteX0" fmla="*/ 0 w 371475"/>
              <a:gd name="connsiteY0" fmla="*/ 111919 h 149911"/>
              <a:gd name="connsiteX1" fmla="*/ 40481 w 371475"/>
              <a:gd name="connsiteY1" fmla="*/ 145256 h 149911"/>
              <a:gd name="connsiteX2" fmla="*/ 71437 w 371475"/>
              <a:gd name="connsiteY2" fmla="*/ 147638 h 149911"/>
              <a:gd name="connsiteX3" fmla="*/ 142875 w 371475"/>
              <a:gd name="connsiteY3" fmla="*/ 126206 h 149911"/>
              <a:gd name="connsiteX4" fmla="*/ 226218 w 371475"/>
              <a:gd name="connsiteY4" fmla="*/ 95250 h 149911"/>
              <a:gd name="connsiteX5" fmla="*/ 297656 w 371475"/>
              <a:gd name="connsiteY5" fmla="*/ 54769 h 149911"/>
              <a:gd name="connsiteX6" fmla="*/ 350043 w 371475"/>
              <a:gd name="connsiteY6" fmla="*/ 21431 h 149911"/>
              <a:gd name="connsiteX7" fmla="*/ 371475 w 371475"/>
              <a:gd name="connsiteY7" fmla="*/ 0 h 149911"/>
              <a:gd name="connsiteX0" fmla="*/ 0 w 371475"/>
              <a:gd name="connsiteY0" fmla="*/ 111919 h 149911"/>
              <a:gd name="connsiteX1" fmla="*/ 40481 w 371475"/>
              <a:gd name="connsiteY1" fmla="*/ 145256 h 149911"/>
              <a:gd name="connsiteX2" fmla="*/ 80962 w 371475"/>
              <a:gd name="connsiteY2" fmla="*/ 147638 h 149911"/>
              <a:gd name="connsiteX3" fmla="*/ 142875 w 371475"/>
              <a:gd name="connsiteY3" fmla="*/ 126206 h 149911"/>
              <a:gd name="connsiteX4" fmla="*/ 226218 w 371475"/>
              <a:gd name="connsiteY4" fmla="*/ 95250 h 149911"/>
              <a:gd name="connsiteX5" fmla="*/ 297656 w 371475"/>
              <a:gd name="connsiteY5" fmla="*/ 54769 h 149911"/>
              <a:gd name="connsiteX6" fmla="*/ 350043 w 371475"/>
              <a:gd name="connsiteY6" fmla="*/ 21431 h 149911"/>
              <a:gd name="connsiteX7" fmla="*/ 371475 w 371475"/>
              <a:gd name="connsiteY7" fmla="*/ 0 h 149911"/>
              <a:gd name="connsiteX0" fmla="*/ 0 w 371475"/>
              <a:gd name="connsiteY0" fmla="*/ 111919 h 149911"/>
              <a:gd name="connsiteX1" fmla="*/ 40481 w 371475"/>
              <a:gd name="connsiteY1" fmla="*/ 145256 h 149911"/>
              <a:gd name="connsiteX2" fmla="*/ 88105 w 371475"/>
              <a:gd name="connsiteY2" fmla="*/ 147638 h 149911"/>
              <a:gd name="connsiteX3" fmla="*/ 142875 w 371475"/>
              <a:gd name="connsiteY3" fmla="*/ 126206 h 149911"/>
              <a:gd name="connsiteX4" fmla="*/ 226218 w 371475"/>
              <a:gd name="connsiteY4" fmla="*/ 95250 h 149911"/>
              <a:gd name="connsiteX5" fmla="*/ 297656 w 371475"/>
              <a:gd name="connsiteY5" fmla="*/ 54769 h 149911"/>
              <a:gd name="connsiteX6" fmla="*/ 350043 w 371475"/>
              <a:gd name="connsiteY6" fmla="*/ 21431 h 149911"/>
              <a:gd name="connsiteX7" fmla="*/ 371475 w 371475"/>
              <a:gd name="connsiteY7" fmla="*/ 0 h 149911"/>
              <a:gd name="connsiteX0" fmla="*/ 0 w 371475"/>
              <a:gd name="connsiteY0" fmla="*/ 111919 h 148963"/>
              <a:gd name="connsiteX1" fmla="*/ 38100 w 371475"/>
              <a:gd name="connsiteY1" fmla="*/ 142874 h 148963"/>
              <a:gd name="connsiteX2" fmla="*/ 88105 w 371475"/>
              <a:gd name="connsiteY2" fmla="*/ 147638 h 148963"/>
              <a:gd name="connsiteX3" fmla="*/ 142875 w 371475"/>
              <a:gd name="connsiteY3" fmla="*/ 126206 h 148963"/>
              <a:gd name="connsiteX4" fmla="*/ 226218 w 371475"/>
              <a:gd name="connsiteY4" fmla="*/ 95250 h 148963"/>
              <a:gd name="connsiteX5" fmla="*/ 297656 w 371475"/>
              <a:gd name="connsiteY5" fmla="*/ 54769 h 148963"/>
              <a:gd name="connsiteX6" fmla="*/ 350043 w 371475"/>
              <a:gd name="connsiteY6" fmla="*/ 21431 h 148963"/>
              <a:gd name="connsiteX7" fmla="*/ 371475 w 371475"/>
              <a:gd name="connsiteY7" fmla="*/ 0 h 148963"/>
              <a:gd name="connsiteX0" fmla="*/ 0 w 371475"/>
              <a:gd name="connsiteY0" fmla="*/ 111919 h 148259"/>
              <a:gd name="connsiteX1" fmla="*/ 38100 w 371475"/>
              <a:gd name="connsiteY1" fmla="*/ 142874 h 148259"/>
              <a:gd name="connsiteX2" fmla="*/ 88105 w 371475"/>
              <a:gd name="connsiteY2" fmla="*/ 147638 h 148259"/>
              <a:gd name="connsiteX3" fmla="*/ 147638 w 371475"/>
              <a:gd name="connsiteY3" fmla="*/ 135731 h 148259"/>
              <a:gd name="connsiteX4" fmla="*/ 226218 w 371475"/>
              <a:gd name="connsiteY4" fmla="*/ 95250 h 148259"/>
              <a:gd name="connsiteX5" fmla="*/ 297656 w 371475"/>
              <a:gd name="connsiteY5" fmla="*/ 54769 h 148259"/>
              <a:gd name="connsiteX6" fmla="*/ 350043 w 371475"/>
              <a:gd name="connsiteY6" fmla="*/ 21431 h 148259"/>
              <a:gd name="connsiteX7" fmla="*/ 371475 w 371475"/>
              <a:gd name="connsiteY7" fmla="*/ 0 h 148259"/>
              <a:gd name="connsiteX0" fmla="*/ 0 w 371475"/>
              <a:gd name="connsiteY0" fmla="*/ 111919 h 148259"/>
              <a:gd name="connsiteX1" fmla="*/ 38100 w 371475"/>
              <a:gd name="connsiteY1" fmla="*/ 142874 h 148259"/>
              <a:gd name="connsiteX2" fmla="*/ 88105 w 371475"/>
              <a:gd name="connsiteY2" fmla="*/ 147638 h 148259"/>
              <a:gd name="connsiteX3" fmla="*/ 147638 w 371475"/>
              <a:gd name="connsiteY3" fmla="*/ 135731 h 148259"/>
              <a:gd name="connsiteX4" fmla="*/ 219074 w 371475"/>
              <a:gd name="connsiteY4" fmla="*/ 104775 h 148259"/>
              <a:gd name="connsiteX5" fmla="*/ 297656 w 371475"/>
              <a:gd name="connsiteY5" fmla="*/ 54769 h 148259"/>
              <a:gd name="connsiteX6" fmla="*/ 350043 w 371475"/>
              <a:gd name="connsiteY6" fmla="*/ 21431 h 148259"/>
              <a:gd name="connsiteX7" fmla="*/ 371475 w 371475"/>
              <a:gd name="connsiteY7" fmla="*/ 0 h 148259"/>
              <a:gd name="connsiteX0" fmla="*/ 0 w 371475"/>
              <a:gd name="connsiteY0" fmla="*/ 111919 h 148259"/>
              <a:gd name="connsiteX1" fmla="*/ 38100 w 371475"/>
              <a:gd name="connsiteY1" fmla="*/ 142874 h 148259"/>
              <a:gd name="connsiteX2" fmla="*/ 88105 w 371475"/>
              <a:gd name="connsiteY2" fmla="*/ 147638 h 148259"/>
              <a:gd name="connsiteX3" fmla="*/ 147638 w 371475"/>
              <a:gd name="connsiteY3" fmla="*/ 135731 h 148259"/>
              <a:gd name="connsiteX4" fmla="*/ 219074 w 371475"/>
              <a:gd name="connsiteY4" fmla="*/ 104775 h 148259"/>
              <a:gd name="connsiteX5" fmla="*/ 290512 w 371475"/>
              <a:gd name="connsiteY5" fmla="*/ 66676 h 148259"/>
              <a:gd name="connsiteX6" fmla="*/ 350043 w 371475"/>
              <a:gd name="connsiteY6" fmla="*/ 21431 h 148259"/>
              <a:gd name="connsiteX7" fmla="*/ 371475 w 371475"/>
              <a:gd name="connsiteY7" fmla="*/ 0 h 148259"/>
              <a:gd name="connsiteX0" fmla="*/ 0 w 371475"/>
              <a:gd name="connsiteY0" fmla="*/ 111919 h 148259"/>
              <a:gd name="connsiteX1" fmla="*/ 38100 w 371475"/>
              <a:gd name="connsiteY1" fmla="*/ 142874 h 148259"/>
              <a:gd name="connsiteX2" fmla="*/ 88105 w 371475"/>
              <a:gd name="connsiteY2" fmla="*/ 147638 h 148259"/>
              <a:gd name="connsiteX3" fmla="*/ 147638 w 371475"/>
              <a:gd name="connsiteY3" fmla="*/ 135731 h 148259"/>
              <a:gd name="connsiteX4" fmla="*/ 219074 w 371475"/>
              <a:gd name="connsiteY4" fmla="*/ 104775 h 148259"/>
              <a:gd name="connsiteX5" fmla="*/ 290512 w 371475"/>
              <a:gd name="connsiteY5" fmla="*/ 66676 h 148259"/>
              <a:gd name="connsiteX6" fmla="*/ 323849 w 371475"/>
              <a:gd name="connsiteY6" fmla="*/ 42862 h 148259"/>
              <a:gd name="connsiteX7" fmla="*/ 371475 w 371475"/>
              <a:gd name="connsiteY7" fmla="*/ 0 h 148259"/>
              <a:gd name="connsiteX0" fmla="*/ 0 w 383381"/>
              <a:gd name="connsiteY0" fmla="*/ 90487 h 149286"/>
              <a:gd name="connsiteX1" fmla="*/ 50006 w 383381"/>
              <a:gd name="connsiteY1" fmla="*/ 142874 h 149286"/>
              <a:gd name="connsiteX2" fmla="*/ 100011 w 383381"/>
              <a:gd name="connsiteY2" fmla="*/ 147638 h 149286"/>
              <a:gd name="connsiteX3" fmla="*/ 159544 w 383381"/>
              <a:gd name="connsiteY3" fmla="*/ 135731 h 149286"/>
              <a:gd name="connsiteX4" fmla="*/ 230980 w 383381"/>
              <a:gd name="connsiteY4" fmla="*/ 104775 h 149286"/>
              <a:gd name="connsiteX5" fmla="*/ 302418 w 383381"/>
              <a:gd name="connsiteY5" fmla="*/ 66676 h 149286"/>
              <a:gd name="connsiteX6" fmla="*/ 335755 w 383381"/>
              <a:gd name="connsiteY6" fmla="*/ 42862 h 149286"/>
              <a:gd name="connsiteX7" fmla="*/ 383381 w 383381"/>
              <a:gd name="connsiteY7" fmla="*/ 0 h 149286"/>
              <a:gd name="connsiteX0" fmla="*/ 0 w 378618"/>
              <a:gd name="connsiteY0" fmla="*/ 111918 h 148259"/>
              <a:gd name="connsiteX1" fmla="*/ 45243 w 378618"/>
              <a:gd name="connsiteY1" fmla="*/ 142874 h 148259"/>
              <a:gd name="connsiteX2" fmla="*/ 95248 w 378618"/>
              <a:gd name="connsiteY2" fmla="*/ 147638 h 148259"/>
              <a:gd name="connsiteX3" fmla="*/ 154781 w 378618"/>
              <a:gd name="connsiteY3" fmla="*/ 135731 h 148259"/>
              <a:gd name="connsiteX4" fmla="*/ 226217 w 378618"/>
              <a:gd name="connsiteY4" fmla="*/ 104775 h 148259"/>
              <a:gd name="connsiteX5" fmla="*/ 297655 w 378618"/>
              <a:gd name="connsiteY5" fmla="*/ 66676 h 148259"/>
              <a:gd name="connsiteX6" fmla="*/ 330992 w 378618"/>
              <a:gd name="connsiteY6" fmla="*/ 42862 h 148259"/>
              <a:gd name="connsiteX7" fmla="*/ 378618 w 378618"/>
              <a:gd name="connsiteY7" fmla="*/ 0 h 148259"/>
              <a:gd name="connsiteX0" fmla="*/ 0 w 385762"/>
              <a:gd name="connsiteY0" fmla="*/ 92868 h 149149"/>
              <a:gd name="connsiteX1" fmla="*/ 52387 w 385762"/>
              <a:gd name="connsiteY1" fmla="*/ 142874 h 149149"/>
              <a:gd name="connsiteX2" fmla="*/ 102392 w 385762"/>
              <a:gd name="connsiteY2" fmla="*/ 147638 h 149149"/>
              <a:gd name="connsiteX3" fmla="*/ 161925 w 385762"/>
              <a:gd name="connsiteY3" fmla="*/ 135731 h 149149"/>
              <a:gd name="connsiteX4" fmla="*/ 233361 w 385762"/>
              <a:gd name="connsiteY4" fmla="*/ 104775 h 149149"/>
              <a:gd name="connsiteX5" fmla="*/ 304799 w 385762"/>
              <a:gd name="connsiteY5" fmla="*/ 66676 h 149149"/>
              <a:gd name="connsiteX6" fmla="*/ 338136 w 385762"/>
              <a:gd name="connsiteY6" fmla="*/ 42862 h 149149"/>
              <a:gd name="connsiteX7" fmla="*/ 385762 w 385762"/>
              <a:gd name="connsiteY7" fmla="*/ 0 h 149149"/>
              <a:gd name="connsiteX0" fmla="*/ 0 w 387154"/>
              <a:gd name="connsiteY0" fmla="*/ 85546 h 141827"/>
              <a:gd name="connsiteX1" fmla="*/ 52387 w 387154"/>
              <a:gd name="connsiteY1" fmla="*/ 135552 h 141827"/>
              <a:gd name="connsiteX2" fmla="*/ 102392 w 387154"/>
              <a:gd name="connsiteY2" fmla="*/ 140316 h 141827"/>
              <a:gd name="connsiteX3" fmla="*/ 161925 w 387154"/>
              <a:gd name="connsiteY3" fmla="*/ 128409 h 141827"/>
              <a:gd name="connsiteX4" fmla="*/ 233361 w 387154"/>
              <a:gd name="connsiteY4" fmla="*/ 97453 h 141827"/>
              <a:gd name="connsiteX5" fmla="*/ 304799 w 387154"/>
              <a:gd name="connsiteY5" fmla="*/ 59354 h 141827"/>
              <a:gd name="connsiteX6" fmla="*/ 338136 w 387154"/>
              <a:gd name="connsiteY6" fmla="*/ 35540 h 141827"/>
              <a:gd name="connsiteX7" fmla="*/ 387154 w 387154"/>
              <a:gd name="connsiteY7" fmla="*/ 0 h 141827"/>
              <a:gd name="connsiteX0" fmla="*/ 0 w 387154"/>
              <a:gd name="connsiteY0" fmla="*/ 85546 h 141827"/>
              <a:gd name="connsiteX1" fmla="*/ 52387 w 387154"/>
              <a:gd name="connsiteY1" fmla="*/ 135552 h 141827"/>
              <a:gd name="connsiteX2" fmla="*/ 102392 w 387154"/>
              <a:gd name="connsiteY2" fmla="*/ 140316 h 141827"/>
              <a:gd name="connsiteX3" fmla="*/ 161925 w 387154"/>
              <a:gd name="connsiteY3" fmla="*/ 128409 h 141827"/>
              <a:gd name="connsiteX4" fmla="*/ 233361 w 387154"/>
              <a:gd name="connsiteY4" fmla="*/ 97453 h 141827"/>
              <a:gd name="connsiteX5" fmla="*/ 304799 w 387154"/>
              <a:gd name="connsiteY5" fmla="*/ 59354 h 141827"/>
              <a:gd name="connsiteX6" fmla="*/ 343704 w 387154"/>
              <a:gd name="connsiteY6" fmla="*/ 37981 h 141827"/>
              <a:gd name="connsiteX7" fmla="*/ 387154 w 387154"/>
              <a:gd name="connsiteY7" fmla="*/ 0 h 141827"/>
              <a:gd name="connsiteX0" fmla="*/ 0 w 392722"/>
              <a:gd name="connsiteY0" fmla="*/ 84326 h 140607"/>
              <a:gd name="connsiteX1" fmla="*/ 52387 w 392722"/>
              <a:gd name="connsiteY1" fmla="*/ 134332 h 140607"/>
              <a:gd name="connsiteX2" fmla="*/ 102392 w 392722"/>
              <a:gd name="connsiteY2" fmla="*/ 139096 h 140607"/>
              <a:gd name="connsiteX3" fmla="*/ 161925 w 392722"/>
              <a:gd name="connsiteY3" fmla="*/ 127189 h 140607"/>
              <a:gd name="connsiteX4" fmla="*/ 233361 w 392722"/>
              <a:gd name="connsiteY4" fmla="*/ 96233 h 140607"/>
              <a:gd name="connsiteX5" fmla="*/ 304799 w 392722"/>
              <a:gd name="connsiteY5" fmla="*/ 58134 h 140607"/>
              <a:gd name="connsiteX6" fmla="*/ 343704 w 392722"/>
              <a:gd name="connsiteY6" fmla="*/ 36761 h 140607"/>
              <a:gd name="connsiteX7" fmla="*/ 392722 w 392722"/>
              <a:gd name="connsiteY7" fmla="*/ 0 h 140607"/>
              <a:gd name="connsiteX0" fmla="*/ 0 w 394114"/>
              <a:gd name="connsiteY0" fmla="*/ 73343 h 141270"/>
              <a:gd name="connsiteX1" fmla="*/ 53779 w 394114"/>
              <a:gd name="connsiteY1" fmla="*/ 134332 h 141270"/>
              <a:gd name="connsiteX2" fmla="*/ 103784 w 394114"/>
              <a:gd name="connsiteY2" fmla="*/ 139096 h 141270"/>
              <a:gd name="connsiteX3" fmla="*/ 163317 w 394114"/>
              <a:gd name="connsiteY3" fmla="*/ 127189 h 141270"/>
              <a:gd name="connsiteX4" fmla="*/ 234753 w 394114"/>
              <a:gd name="connsiteY4" fmla="*/ 96233 h 141270"/>
              <a:gd name="connsiteX5" fmla="*/ 306191 w 394114"/>
              <a:gd name="connsiteY5" fmla="*/ 58134 h 141270"/>
              <a:gd name="connsiteX6" fmla="*/ 345096 w 394114"/>
              <a:gd name="connsiteY6" fmla="*/ 36761 h 141270"/>
              <a:gd name="connsiteX7" fmla="*/ 394114 w 394114"/>
              <a:gd name="connsiteY7" fmla="*/ 0 h 141270"/>
              <a:gd name="connsiteX0" fmla="*/ 0 w 394114"/>
              <a:gd name="connsiteY0" fmla="*/ 73343 h 141270"/>
              <a:gd name="connsiteX1" fmla="*/ 53779 w 394114"/>
              <a:gd name="connsiteY1" fmla="*/ 134332 h 141270"/>
              <a:gd name="connsiteX2" fmla="*/ 103784 w 394114"/>
              <a:gd name="connsiteY2" fmla="*/ 139096 h 141270"/>
              <a:gd name="connsiteX3" fmla="*/ 163317 w 394114"/>
              <a:gd name="connsiteY3" fmla="*/ 127189 h 141270"/>
              <a:gd name="connsiteX4" fmla="*/ 234753 w 394114"/>
              <a:gd name="connsiteY4" fmla="*/ 96233 h 141270"/>
              <a:gd name="connsiteX5" fmla="*/ 306191 w 394114"/>
              <a:gd name="connsiteY5" fmla="*/ 58134 h 141270"/>
              <a:gd name="connsiteX6" fmla="*/ 345096 w 394114"/>
              <a:gd name="connsiteY6" fmla="*/ 36761 h 141270"/>
              <a:gd name="connsiteX7" fmla="*/ 394114 w 394114"/>
              <a:gd name="connsiteY7" fmla="*/ 0 h 141270"/>
              <a:gd name="connsiteX0" fmla="*/ 0 w 388546"/>
              <a:gd name="connsiteY0" fmla="*/ 64800 h 141822"/>
              <a:gd name="connsiteX1" fmla="*/ 48211 w 388546"/>
              <a:gd name="connsiteY1" fmla="*/ 134332 h 141822"/>
              <a:gd name="connsiteX2" fmla="*/ 98216 w 388546"/>
              <a:gd name="connsiteY2" fmla="*/ 139096 h 141822"/>
              <a:gd name="connsiteX3" fmla="*/ 157749 w 388546"/>
              <a:gd name="connsiteY3" fmla="*/ 127189 h 141822"/>
              <a:gd name="connsiteX4" fmla="*/ 229185 w 388546"/>
              <a:gd name="connsiteY4" fmla="*/ 96233 h 141822"/>
              <a:gd name="connsiteX5" fmla="*/ 300623 w 388546"/>
              <a:gd name="connsiteY5" fmla="*/ 58134 h 141822"/>
              <a:gd name="connsiteX6" fmla="*/ 339528 w 388546"/>
              <a:gd name="connsiteY6" fmla="*/ 36761 h 141822"/>
              <a:gd name="connsiteX7" fmla="*/ 388546 w 388546"/>
              <a:gd name="connsiteY7" fmla="*/ 0 h 141822"/>
              <a:gd name="connsiteX0" fmla="*/ 0 w 388546"/>
              <a:gd name="connsiteY0" fmla="*/ 64800 h 141822"/>
              <a:gd name="connsiteX1" fmla="*/ 48211 w 388546"/>
              <a:gd name="connsiteY1" fmla="*/ 134332 h 141822"/>
              <a:gd name="connsiteX2" fmla="*/ 98216 w 388546"/>
              <a:gd name="connsiteY2" fmla="*/ 139096 h 141822"/>
              <a:gd name="connsiteX3" fmla="*/ 157749 w 388546"/>
              <a:gd name="connsiteY3" fmla="*/ 127189 h 141822"/>
              <a:gd name="connsiteX4" fmla="*/ 229185 w 388546"/>
              <a:gd name="connsiteY4" fmla="*/ 96233 h 141822"/>
              <a:gd name="connsiteX5" fmla="*/ 300623 w 388546"/>
              <a:gd name="connsiteY5" fmla="*/ 58134 h 141822"/>
              <a:gd name="connsiteX6" fmla="*/ 339528 w 388546"/>
              <a:gd name="connsiteY6" fmla="*/ 36761 h 141822"/>
              <a:gd name="connsiteX7" fmla="*/ 388546 w 388546"/>
              <a:gd name="connsiteY7" fmla="*/ 0 h 141822"/>
              <a:gd name="connsiteX0" fmla="*/ 0 w 392722"/>
              <a:gd name="connsiteY0" fmla="*/ 64800 h 141822"/>
              <a:gd name="connsiteX1" fmla="*/ 52387 w 392722"/>
              <a:gd name="connsiteY1" fmla="*/ 134332 h 141822"/>
              <a:gd name="connsiteX2" fmla="*/ 102392 w 392722"/>
              <a:gd name="connsiteY2" fmla="*/ 139096 h 141822"/>
              <a:gd name="connsiteX3" fmla="*/ 161925 w 392722"/>
              <a:gd name="connsiteY3" fmla="*/ 127189 h 141822"/>
              <a:gd name="connsiteX4" fmla="*/ 233361 w 392722"/>
              <a:gd name="connsiteY4" fmla="*/ 96233 h 141822"/>
              <a:gd name="connsiteX5" fmla="*/ 304799 w 392722"/>
              <a:gd name="connsiteY5" fmla="*/ 58134 h 141822"/>
              <a:gd name="connsiteX6" fmla="*/ 343704 w 392722"/>
              <a:gd name="connsiteY6" fmla="*/ 36761 h 141822"/>
              <a:gd name="connsiteX7" fmla="*/ 392722 w 392722"/>
              <a:gd name="connsiteY7" fmla="*/ 0 h 141822"/>
              <a:gd name="connsiteX0" fmla="*/ 0 w 392722"/>
              <a:gd name="connsiteY0" fmla="*/ 64800 h 141822"/>
              <a:gd name="connsiteX1" fmla="*/ 52387 w 392722"/>
              <a:gd name="connsiteY1" fmla="*/ 134332 h 141822"/>
              <a:gd name="connsiteX2" fmla="*/ 102392 w 392722"/>
              <a:gd name="connsiteY2" fmla="*/ 139096 h 141822"/>
              <a:gd name="connsiteX3" fmla="*/ 161925 w 392722"/>
              <a:gd name="connsiteY3" fmla="*/ 127189 h 141822"/>
              <a:gd name="connsiteX4" fmla="*/ 233361 w 392722"/>
              <a:gd name="connsiteY4" fmla="*/ 96233 h 141822"/>
              <a:gd name="connsiteX5" fmla="*/ 306191 w 392722"/>
              <a:gd name="connsiteY5" fmla="*/ 63015 h 141822"/>
              <a:gd name="connsiteX6" fmla="*/ 343704 w 392722"/>
              <a:gd name="connsiteY6" fmla="*/ 36761 h 141822"/>
              <a:gd name="connsiteX7" fmla="*/ 392722 w 392722"/>
              <a:gd name="connsiteY7" fmla="*/ 0 h 141822"/>
              <a:gd name="connsiteX0" fmla="*/ 0 w 392722"/>
              <a:gd name="connsiteY0" fmla="*/ 64800 h 141822"/>
              <a:gd name="connsiteX1" fmla="*/ 52387 w 392722"/>
              <a:gd name="connsiteY1" fmla="*/ 134332 h 141822"/>
              <a:gd name="connsiteX2" fmla="*/ 102392 w 392722"/>
              <a:gd name="connsiteY2" fmla="*/ 139096 h 141822"/>
              <a:gd name="connsiteX3" fmla="*/ 161925 w 392722"/>
              <a:gd name="connsiteY3" fmla="*/ 127189 h 141822"/>
              <a:gd name="connsiteX4" fmla="*/ 233361 w 392722"/>
              <a:gd name="connsiteY4" fmla="*/ 96233 h 141822"/>
              <a:gd name="connsiteX5" fmla="*/ 306191 w 392722"/>
              <a:gd name="connsiteY5" fmla="*/ 63015 h 141822"/>
              <a:gd name="connsiteX6" fmla="*/ 343704 w 392722"/>
              <a:gd name="connsiteY6" fmla="*/ 36761 h 141822"/>
              <a:gd name="connsiteX7" fmla="*/ 392722 w 392722"/>
              <a:gd name="connsiteY7" fmla="*/ 0 h 141822"/>
              <a:gd name="connsiteX0" fmla="*/ 0 w 392722"/>
              <a:gd name="connsiteY0" fmla="*/ 64800 h 141822"/>
              <a:gd name="connsiteX1" fmla="*/ 52387 w 392722"/>
              <a:gd name="connsiteY1" fmla="*/ 134332 h 141822"/>
              <a:gd name="connsiteX2" fmla="*/ 102392 w 392722"/>
              <a:gd name="connsiteY2" fmla="*/ 139096 h 141822"/>
              <a:gd name="connsiteX3" fmla="*/ 161925 w 392722"/>
              <a:gd name="connsiteY3" fmla="*/ 127189 h 141822"/>
              <a:gd name="connsiteX4" fmla="*/ 233361 w 392722"/>
              <a:gd name="connsiteY4" fmla="*/ 96233 h 141822"/>
              <a:gd name="connsiteX5" fmla="*/ 306191 w 392722"/>
              <a:gd name="connsiteY5" fmla="*/ 63015 h 141822"/>
              <a:gd name="connsiteX6" fmla="*/ 343704 w 392722"/>
              <a:gd name="connsiteY6" fmla="*/ 36761 h 141822"/>
              <a:gd name="connsiteX7" fmla="*/ 392722 w 392722"/>
              <a:gd name="connsiteY7" fmla="*/ 0 h 141822"/>
              <a:gd name="connsiteX0" fmla="*/ 0 w 392722"/>
              <a:gd name="connsiteY0" fmla="*/ 64800 h 141822"/>
              <a:gd name="connsiteX1" fmla="*/ 52387 w 392722"/>
              <a:gd name="connsiteY1" fmla="*/ 134332 h 141822"/>
              <a:gd name="connsiteX2" fmla="*/ 102392 w 392722"/>
              <a:gd name="connsiteY2" fmla="*/ 139096 h 141822"/>
              <a:gd name="connsiteX3" fmla="*/ 161925 w 392722"/>
              <a:gd name="connsiteY3" fmla="*/ 127189 h 141822"/>
              <a:gd name="connsiteX4" fmla="*/ 231969 w 392722"/>
              <a:gd name="connsiteY4" fmla="*/ 101114 h 141822"/>
              <a:gd name="connsiteX5" fmla="*/ 306191 w 392722"/>
              <a:gd name="connsiteY5" fmla="*/ 63015 h 141822"/>
              <a:gd name="connsiteX6" fmla="*/ 343704 w 392722"/>
              <a:gd name="connsiteY6" fmla="*/ 36761 h 141822"/>
              <a:gd name="connsiteX7" fmla="*/ 392722 w 392722"/>
              <a:gd name="connsiteY7" fmla="*/ 0 h 141822"/>
              <a:gd name="connsiteX0" fmla="*/ 0 w 392722"/>
              <a:gd name="connsiteY0" fmla="*/ 64800 h 139170"/>
              <a:gd name="connsiteX1" fmla="*/ 44034 w 392722"/>
              <a:gd name="connsiteY1" fmla="*/ 122129 h 139170"/>
              <a:gd name="connsiteX2" fmla="*/ 102392 w 392722"/>
              <a:gd name="connsiteY2" fmla="*/ 139096 h 139170"/>
              <a:gd name="connsiteX3" fmla="*/ 161925 w 392722"/>
              <a:gd name="connsiteY3" fmla="*/ 127189 h 139170"/>
              <a:gd name="connsiteX4" fmla="*/ 231969 w 392722"/>
              <a:gd name="connsiteY4" fmla="*/ 101114 h 139170"/>
              <a:gd name="connsiteX5" fmla="*/ 306191 w 392722"/>
              <a:gd name="connsiteY5" fmla="*/ 63015 h 139170"/>
              <a:gd name="connsiteX6" fmla="*/ 343704 w 392722"/>
              <a:gd name="connsiteY6" fmla="*/ 36761 h 139170"/>
              <a:gd name="connsiteX7" fmla="*/ 392722 w 392722"/>
              <a:gd name="connsiteY7" fmla="*/ 0 h 139170"/>
              <a:gd name="connsiteX0" fmla="*/ 0 w 392722"/>
              <a:gd name="connsiteY0" fmla="*/ 64800 h 139170"/>
              <a:gd name="connsiteX1" fmla="*/ 44034 w 392722"/>
              <a:gd name="connsiteY1" fmla="*/ 122129 h 139170"/>
              <a:gd name="connsiteX2" fmla="*/ 102392 w 392722"/>
              <a:gd name="connsiteY2" fmla="*/ 139096 h 139170"/>
              <a:gd name="connsiteX3" fmla="*/ 161925 w 392722"/>
              <a:gd name="connsiteY3" fmla="*/ 127189 h 139170"/>
              <a:gd name="connsiteX4" fmla="*/ 231969 w 392722"/>
              <a:gd name="connsiteY4" fmla="*/ 101114 h 139170"/>
              <a:gd name="connsiteX5" fmla="*/ 306191 w 392722"/>
              <a:gd name="connsiteY5" fmla="*/ 63015 h 139170"/>
              <a:gd name="connsiteX6" fmla="*/ 346488 w 392722"/>
              <a:gd name="connsiteY6" fmla="*/ 36761 h 139170"/>
              <a:gd name="connsiteX7" fmla="*/ 392722 w 392722"/>
              <a:gd name="connsiteY7" fmla="*/ 0 h 139170"/>
              <a:gd name="connsiteX0" fmla="*/ 0 w 398290"/>
              <a:gd name="connsiteY0" fmla="*/ 63580 h 137950"/>
              <a:gd name="connsiteX1" fmla="*/ 44034 w 398290"/>
              <a:gd name="connsiteY1" fmla="*/ 120909 h 137950"/>
              <a:gd name="connsiteX2" fmla="*/ 102392 w 398290"/>
              <a:gd name="connsiteY2" fmla="*/ 137876 h 137950"/>
              <a:gd name="connsiteX3" fmla="*/ 161925 w 398290"/>
              <a:gd name="connsiteY3" fmla="*/ 125969 h 137950"/>
              <a:gd name="connsiteX4" fmla="*/ 231969 w 398290"/>
              <a:gd name="connsiteY4" fmla="*/ 99894 h 137950"/>
              <a:gd name="connsiteX5" fmla="*/ 306191 w 398290"/>
              <a:gd name="connsiteY5" fmla="*/ 61795 h 137950"/>
              <a:gd name="connsiteX6" fmla="*/ 346488 w 398290"/>
              <a:gd name="connsiteY6" fmla="*/ 35541 h 137950"/>
              <a:gd name="connsiteX7" fmla="*/ 398290 w 398290"/>
              <a:gd name="connsiteY7" fmla="*/ 0 h 13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290" h="137950">
                <a:moveTo>
                  <a:pt x="0" y="63580"/>
                </a:moveTo>
                <a:cubicBezTo>
                  <a:pt x="18463" y="94356"/>
                  <a:pt x="26969" y="108526"/>
                  <a:pt x="44034" y="120909"/>
                </a:cubicBezTo>
                <a:cubicBezTo>
                  <a:pt x="61099" y="133292"/>
                  <a:pt x="82744" y="137033"/>
                  <a:pt x="102392" y="137876"/>
                </a:cubicBezTo>
                <a:cubicBezTo>
                  <a:pt x="122040" y="138719"/>
                  <a:pt x="140329" y="132299"/>
                  <a:pt x="161925" y="125969"/>
                </a:cubicBezTo>
                <a:cubicBezTo>
                  <a:pt x="183521" y="119639"/>
                  <a:pt x="207925" y="110590"/>
                  <a:pt x="231969" y="99894"/>
                </a:cubicBezTo>
                <a:cubicBezTo>
                  <a:pt x="256013" y="89198"/>
                  <a:pt x="287105" y="72521"/>
                  <a:pt x="306191" y="61795"/>
                </a:cubicBezTo>
                <a:cubicBezTo>
                  <a:pt x="325278" y="51070"/>
                  <a:pt x="334185" y="44669"/>
                  <a:pt x="346488" y="35541"/>
                </a:cubicBezTo>
                <a:cubicBezTo>
                  <a:pt x="358791" y="26413"/>
                  <a:pt x="393725" y="6151"/>
                  <a:pt x="398290" y="0"/>
                </a:cubicBezTo>
              </a:path>
            </a:pathLst>
          </a:custGeom>
          <a:noFill/>
          <a:ln w="104775">
            <a:solidFill>
              <a:srgbClr val="FF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ED18CDC-57F2-BD83-F3FD-AC1E883D1D04}"/>
              </a:ext>
            </a:extLst>
          </p:cNvPr>
          <p:cNvSpPr txBox="1">
            <a:spLocks noChangeAspect="1"/>
          </p:cNvSpPr>
          <p:nvPr/>
        </p:nvSpPr>
        <p:spPr>
          <a:xfrm>
            <a:off x="315034" y="6494488"/>
            <a:ext cx="3375193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dirty="0"/>
              <a:t>Optimization Variable, e.g., stride time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D8C9B9-D768-511B-5161-4DF58524E884}"/>
              </a:ext>
            </a:extLst>
          </p:cNvPr>
          <p:cNvCxnSpPr>
            <a:cxnSpLocks noChangeAspect="1"/>
          </p:cNvCxnSpPr>
          <p:nvPr/>
        </p:nvCxnSpPr>
        <p:spPr>
          <a:xfrm>
            <a:off x="8403571" y="4810797"/>
            <a:ext cx="0" cy="1602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687E07-E583-76BB-BD9B-6EDB5B6A478A}"/>
              </a:ext>
            </a:extLst>
          </p:cNvPr>
          <p:cNvCxnSpPr>
            <a:cxnSpLocks noChangeAspect="1"/>
          </p:cNvCxnSpPr>
          <p:nvPr/>
        </p:nvCxnSpPr>
        <p:spPr>
          <a:xfrm>
            <a:off x="8446327" y="6506063"/>
            <a:ext cx="356042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0B5A30F-7DB1-8B11-AE3E-5167E6F3480C}"/>
              </a:ext>
            </a:extLst>
          </p:cNvPr>
          <p:cNvSpPr>
            <a:spLocks noChangeAspect="1"/>
          </p:cNvSpPr>
          <p:nvPr/>
        </p:nvSpPr>
        <p:spPr>
          <a:xfrm>
            <a:off x="8588510" y="4991123"/>
            <a:ext cx="143665" cy="13573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80D1B3-4F77-BFA8-7872-ABBD812C0E27}"/>
              </a:ext>
            </a:extLst>
          </p:cNvPr>
          <p:cNvSpPr>
            <a:spLocks noChangeAspect="1"/>
          </p:cNvSpPr>
          <p:nvPr/>
        </p:nvSpPr>
        <p:spPr>
          <a:xfrm>
            <a:off x="8699716" y="5441136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E606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E594EE-272C-3639-F69F-5AAD9CE7C218}"/>
              </a:ext>
            </a:extLst>
          </p:cNvPr>
          <p:cNvSpPr>
            <a:spLocks noChangeAspect="1"/>
          </p:cNvSpPr>
          <p:nvPr/>
        </p:nvSpPr>
        <p:spPr>
          <a:xfrm>
            <a:off x="11148196" y="6282367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729BFD0-83F9-40B0-B3EA-D0A1C4C82916}"/>
              </a:ext>
            </a:extLst>
          </p:cNvPr>
          <p:cNvSpPr>
            <a:spLocks noChangeAspect="1"/>
          </p:cNvSpPr>
          <p:nvPr/>
        </p:nvSpPr>
        <p:spPr>
          <a:xfrm>
            <a:off x="8993774" y="5609808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F0B58E-F387-57BD-DC64-CF863892687D}"/>
              </a:ext>
            </a:extLst>
          </p:cNvPr>
          <p:cNvSpPr>
            <a:spLocks noChangeAspect="1"/>
          </p:cNvSpPr>
          <p:nvPr/>
        </p:nvSpPr>
        <p:spPr>
          <a:xfrm>
            <a:off x="9199418" y="5884611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82828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7F852C-EDE9-01ED-6641-75F1677E6037}"/>
              </a:ext>
            </a:extLst>
          </p:cNvPr>
          <p:cNvSpPr>
            <a:spLocks noChangeAspect="1"/>
          </p:cNvSpPr>
          <p:nvPr/>
        </p:nvSpPr>
        <p:spPr>
          <a:xfrm>
            <a:off x="9762853" y="5664064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C4E4E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28D811D-148D-F010-6430-8A0E269B7C05}"/>
              </a:ext>
            </a:extLst>
          </p:cNvPr>
          <p:cNvSpPr>
            <a:spLocks noChangeAspect="1"/>
          </p:cNvSpPr>
          <p:nvPr/>
        </p:nvSpPr>
        <p:spPr>
          <a:xfrm>
            <a:off x="9515552" y="5802073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36A80A-8024-E4C1-A025-4A68257C9DAB}"/>
              </a:ext>
            </a:extLst>
          </p:cNvPr>
          <p:cNvSpPr>
            <a:spLocks noChangeAspect="1"/>
          </p:cNvSpPr>
          <p:nvPr/>
        </p:nvSpPr>
        <p:spPr>
          <a:xfrm>
            <a:off x="10040355" y="5477919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02518A2-620C-E524-D030-3DC7A216F2EF}"/>
              </a:ext>
            </a:extLst>
          </p:cNvPr>
          <p:cNvSpPr>
            <a:spLocks noChangeAspect="1"/>
          </p:cNvSpPr>
          <p:nvPr/>
        </p:nvSpPr>
        <p:spPr>
          <a:xfrm>
            <a:off x="10446861" y="5576150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5F48B6-FD79-E890-3335-E742270DE477}"/>
              </a:ext>
            </a:extLst>
          </p:cNvPr>
          <p:cNvSpPr>
            <a:spLocks noChangeAspect="1"/>
          </p:cNvSpPr>
          <p:nvPr/>
        </p:nvSpPr>
        <p:spPr>
          <a:xfrm>
            <a:off x="10890835" y="6137414"/>
            <a:ext cx="139807" cy="13155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44B703-5775-AD2D-9526-761871E6C2DB}"/>
              </a:ext>
            </a:extLst>
          </p:cNvPr>
          <p:cNvSpPr>
            <a:spLocks noChangeAspect="1"/>
          </p:cNvSpPr>
          <p:nvPr/>
        </p:nvSpPr>
        <p:spPr>
          <a:xfrm>
            <a:off x="10691868" y="5894358"/>
            <a:ext cx="139807" cy="13155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F58895-FE59-D766-56FA-AE741D0F514C}"/>
              </a:ext>
            </a:extLst>
          </p:cNvPr>
          <p:cNvSpPr>
            <a:spLocks noChangeAspect="1"/>
          </p:cNvSpPr>
          <p:nvPr/>
        </p:nvSpPr>
        <p:spPr>
          <a:xfrm>
            <a:off x="11519651" y="6045297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3C8D391-7472-95A2-B8AF-AA067FFF24B3}"/>
              </a:ext>
            </a:extLst>
          </p:cNvPr>
          <p:cNvSpPr>
            <a:spLocks noChangeAspect="1"/>
          </p:cNvSpPr>
          <p:nvPr/>
        </p:nvSpPr>
        <p:spPr>
          <a:xfrm>
            <a:off x="11748793" y="5510306"/>
            <a:ext cx="143665" cy="13573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3919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2FA3AC-075D-F8E7-3CB1-E28625BBBD77}"/>
              </a:ext>
            </a:extLst>
          </p:cNvPr>
          <p:cNvSpPr txBox="1">
            <a:spLocks noChangeAspect="1"/>
          </p:cNvSpPr>
          <p:nvPr/>
        </p:nvSpPr>
        <p:spPr>
          <a:xfrm>
            <a:off x="7846551" y="4649996"/>
            <a:ext cx="64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0B308E-7088-FC7E-77BC-954F90012062}"/>
              </a:ext>
            </a:extLst>
          </p:cNvPr>
          <p:cNvSpPr txBox="1">
            <a:spLocks noChangeAspect="1"/>
          </p:cNvSpPr>
          <p:nvPr/>
        </p:nvSpPr>
        <p:spPr>
          <a:xfrm>
            <a:off x="8194211" y="6488117"/>
            <a:ext cx="40769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Optimization Variable, e.g., stride time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9DF2285-36BA-B562-F90B-62838C26065B}"/>
              </a:ext>
            </a:extLst>
          </p:cNvPr>
          <p:cNvSpPr>
            <a:spLocks noChangeAspect="1"/>
          </p:cNvSpPr>
          <p:nvPr/>
        </p:nvSpPr>
        <p:spPr>
          <a:xfrm>
            <a:off x="8648756" y="4934305"/>
            <a:ext cx="3306436" cy="1442432"/>
          </a:xfrm>
          <a:custGeom>
            <a:avLst/>
            <a:gdLst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85763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695450 w 4086225"/>
              <a:gd name="connsiteY11" fmla="*/ 709613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85763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5300 w 4086225"/>
              <a:gd name="connsiteY6" fmla="*/ 852488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0538 w 4086225"/>
              <a:gd name="connsiteY6" fmla="*/ 895350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3113 w 4086225"/>
              <a:gd name="connsiteY12" fmla="*/ 7477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70053"/>
              <a:gd name="connsiteX1" fmla="*/ 33338 w 4086225"/>
              <a:gd name="connsiteY1" fmla="*/ 323850 h 1670053"/>
              <a:gd name="connsiteX2" fmla="*/ 90488 w 4086225"/>
              <a:gd name="connsiteY2" fmla="*/ 566738 h 1670053"/>
              <a:gd name="connsiteX3" fmla="*/ 147638 w 4086225"/>
              <a:gd name="connsiteY3" fmla="*/ 676275 h 1670053"/>
              <a:gd name="connsiteX4" fmla="*/ 209550 w 4086225"/>
              <a:gd name="connsiteY4" fmla="*/ 762000 h 1670053"/>
              <a:gd name="connsiteX5" fmla="*/ 361951 w 4086225"/>
              <a:gd name="connsiteY5" fmla="*/ 828675 h 1670053"/>
              <a:gd name="connsiteX6" fmla="*/ 490538 w 4086225"/>
              <a:gd name="connsiteY6" fmla="*/ 895350 h 1670053"/>
              <a:gd name="connsiteX7" fmla="*/ 647700 w 4086225"/>
              <a:gd name="connsiteY7" fmla="*/ 1042988 h 1670053"/>
              <a:gd name="connsiteX8" fmla="*/ 785813 w 4086225"/>
              <a:gd name="connsiteY8" fmla="*/ 1181100 h 1670053"/>
              <a:gd name="connsiteX9" fmla="*/ 1147763 w 4086225"/>
              <a:gd name="connsiteY9" fmla="*/ 1085850 h 1670053"/>
              <a:gd name="connsiteX10" fmla="*/ 1533525 w 4086225"/>
              <a:gd name="connsiteY10" fmla="*/ 862013 h 1670053"/>
              <a:gd name="connsiteX11" fmla="*/ 1790700 w 4086225"/>
              <a:gd name="connsiteY11" fmla="*/ 719138 h 1670053"/>
              <a:gd name="connsiteX12" fmla="*/ 2047876 w 4086225"/>
              <a:gd name="connsiteY12" fmla="*/ 709613 h 1670053"/>
              <a:gd name="connsiteX13" fmla="*/ 2266950 w 4086225"/>
              <a:gd name="connsiteY13" fmla="*/ 804863 h 1670053"/>
              <a:gd name="connsiteX14" fmla="*/ 2547938 w 4086225"/>
              <a:gd name="connsiteY14" fmla="*/ 1114425 h 1670053"/>
              <a:gd name="connsiteX15" fmla="*/ 2786063 w 4086225"/>
              <a:gd name="connsiteY15" fmla="*/ 1462088 h 1670053"/>
              <a:gd name="connsiteX16" fmla="*/ 3005138 w 4086225"/>
              <a:gd name="connsiteY16" fmla="*/ 1614488 h 1670053"/>
              <a:gd name="connsiteX17" fmla="*/ 3228975 w 4086225"/>
              <a:gd name="connsiteY17" fmla="*/ 1666875 h 1670053"/>
              <a:gd name="connsiteX18" fmla="*/ 3448050 w 4086225"/>
              <a:gd name="connsiteY18" fmla="*/ 1533525 h 1670053"/>
              <a:gd name="connsiteX19" fmla="*/ 3609975 w 4086225"/>
              <a:gd name="connsiteY19" fmla="*/ 1347788 h 1670053"/>
              <a:gd name="connsiteX20" fmla="*/ 3910013 w 4086225"/>
              <a:gd name="connsiteY20" fmla="*/ 719138 h 1670053"/>
              <a:gd name="connsiteX21" fmla="*/ 4086225 w 4086225"/>
              <a:gd name="connsiteY21" fmla="*/ 209550 h 1670053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47638 w 4086225"/>
              <a:gd name="connsiteY3" fmla="*/ 676275 h 1668532"/>
              <a:gd name="connsiteX4" fmla="*/ 209550 w 4086225"/>
              <a:gd name="connsiteY4" fmla="*/ 762000 h 1668532"/>
              <a:gd name="connsiteX5" fmla="*/ 361951 w 4086225"/>
              <a:gd name="connsiteY5" fmla="*/ 828675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47638 w 4086225"/>
              <a:gd name="connsiteY3" fmla="*/ 676275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33351 w 4086225"/>
              <a:gd name="connsiteY3" fmla="*/ 671512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490538 w 4086225"/>
              <a:gd name="connsiteY6" fmla="*/ 895350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  <a:gd name="connsiteX0" fmla="*/ 0 w 4086225"/>
              <a:gd name="connsiteY0" fmla="*/ 0 h 1668532"/>
              <a:gd name="connsiteX1" fmla="*/ 33338 w 4086225"/>
              <a:gd name="connsiteY1" fmla="*/ 323850 h 1668532"/>
              <a:gd name="connsiteX2" fmla="*/ 90488 w 4086225"/>
              <a:gd name="connsiteY2" fmla="*/ 566738 h 1668532"/>
              <a:gd name="connsiteX3" fmla="*/ 133351 w 4086225"/>
              <a:gd name="connsiteY3" fmla="*/ 671512 h 1668532"/>
              <a:gd name="connsiteX4" fmla="*/ 209550 w 4086225"/>
              <a:gd name="connsiteY4" fmla="*/ 762000 h 1668532"/>
              <a:gd name="connsiteX5" fmla="*/ 357188 w 4086225"/>
              <a:gd name="connsiteY5" fmla="*/ 800100 h 1668532"/>
              <a:gd name="connsiteX6" fmla="*/ 504825 w 4086225"/>
              <a:gd name="connsiteY6" fmla="*/ 862013 h 1668532"/>
              <a:gd name="connsiteX7" fmla="*/ 647700 w 4086225"/>
              <a:gd name="connsiteY7" fmla="*/ 1042988 h 1668532"/>
              <a:gd name="connsiteX8" fmla="*/ 785813 w 4086225"/>
              <a:gd name="connsiteY8" fmla="*/ 1181100 h 1668532"/>
              <a:gd name="connsiteX9" fmla="*/ 1147763 w 4086225"/>
              <a:gd name="connsiteY9" fmla="*/ 1085850 h 1668532"/>
              <a:gd name="connsiteX10" fmla="*/ 1533525 w 4086225"/>
              <a:gd name="connsiteY10" fmla="*/ 862013 h 1668532"/>
              <a:gd name="connsiteX11" fmla="*/ 1790700 w 4086225"/>
              <a:gd name="connsiteY11" fmla="*/ 719138 h 1668532"/>
              <a:gd name="connsiteX12" fmla="*/ 2047876 w 4086225"/>
              <a:gd name="connsiteY12" fmla="*/ 709613 h 1668532"/>
              <a:gd name="connsiteX13" fmla="*/ 2266950 w 4086225"/>
              <a:gd name="connsiteY13" fmla="*/ 804863 h 1668532"/>
              <a:gd name="connsiteX14" fmla="*/ 2547938 w 4086225"/>
              <a:gd name="connsiteY14" fmla="*/ 1114425 h 1668532"/>
              <a:gd name="connsiteX15" fmla="*/ 2786063 w 4086225"/>
              <a:gd name="connsiteY15" fmla="*/ 1462088 h 1668532"/>
              <a:gd name="connsiteX16" fmla="*/ 3005138 w 4086225"/>
              <a:gd name="connsiteY16" fmla="*/ 1614488 h 1668532"/>
              <a:gd name="connsiteX17" fmla="*/ 3228975 w 4086225"/>
              <a:gd name="connsiteY17" fmla="*/ 1666875 h 1668532"/>
              <a:gd name="connsiteX18" fmla="*/ 3467100 w 4086225"/>
              <a:gd name="connsiteY18" fmla="*/ 1562100 h 1668532"/>
              <a:gd name="connsiteX19" fmla="*/ 3609975 w 4086225"/>
              <a:gd name="connsiteY19" fmla="*/ 1347788 h 1668532"/>
              <a:gd name="connsiteX20" fmla="*/ 3910013 w 4086225"/>
              <a:gd name="connsiteY20" fmla="*/ 719138 h 1668532"/>
              <a:gd name="connsiteX21" fmla="*/ 4086225 w 4086225"/>
              <a:gd name="connsiteY21" fmla="*/ 209550 h 166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086225" h="1668532">
                <a:moveTo>
                  <a:pt x="0" y="0"/>
                </a:moveTo>
                <a:cubicBezTo>
                  <a:pt x="9128" y="114697"/>
                  <a:pt x="18257" y="229394"/>
                  <a:pt x="33338" y="323850"/>
                </a:cubicBezTo>
                <a:cubicBezTo>
                  <a:pt x="48419" y="418306"/>
                  <a:pt x="73819" y="508794"/>
                  <a:pt x="90488" y="566738"/>
                </a:cubicBezTo>
                <a:cubicBezTo>
                  <a:pt x="107157" y="624682"/>
                  <a:pt x="113507" y="638968"/>
                  <a:pt x="133351" y="671512"/>
                </a:cubicBezTo>
                <a:cubicBezTo>
                  <a:pt x="153195" y="704056"/>
                  <a:pt x="172244" y="740569"/>
                  <a:pt x="209550" y="762000"/>
                </a:cubicBezTo>
                <a:cubicBezTo>
                  <a:pt x="246856" y="783431"/>
                  <a:pt x="307976" y="783431"/>
                  <a:pt x="357188" y="800100"/>
                </a:cubicBezTo>
                <a:cubicBezTo>
                  <a:pt x="406401" y="816769"/>
                  <a:pt x="456406" y="821532"/>
                  <a:pt x="504825" y="862013"/>
                </a:cubicBezTo>
                <a:cubicBezTo>
                  <a:pt x="553244" y="902494"/>
                  <a:pt x="600869" y="989807"/>
                  <a:pt x="647700" y="1042988"/>
                </a:cubicBezTo>
                <a:cubicBezTo>
                  <a:pt x="694531" y="1096169"/>
                  <a:pt x="702469" y="1173956"/>
                  <a:pt x="785813" y="1181100"/>
                </a:cubicBezTo>
                <a:cubicBezTo>
                  <a:pt x="869157" y="1188244"/>
                  <a:pt x="1023144" y="1139031"/>
                  <a:pt x="1147763" y="1085850"/>
                </a:cubicBezTo>
                <a:cubicBezTo>
                  <a:pt x="1272382" y="1032669"/>
                  <a:pt x="1426369" y="923132"/>
                  <a:pt x="1533525" y="862013"/>
                </a:cubicBezTo>
                <a:cubicBezTo>
                  <a:pt x="1640681" y="800894"/>
                  <a:pt x="1704975" y="744538"/>
                  <a:pt x="1790700" y="719138"/>
                </a:cubicBezTo>
                <a:cubicBezTo>
                  <a:pt x="1876425" y="693738"/>
                  <a:pt x="1968501" y="695326"/>
                  <a:pt x="2047876" y="709613"/>
                </a:cubicBezTo>
                <a:cubicBezTo>
                  <a:pt x="2127251" y="723900"/>
                  <a:pt x="2183606" y="737394"/>
                  <a:pt x="2266950" y="804863"/>
                </a:cubicBezTo>
                <a:cubicBezTo>
                  <a:pt x="2350294" y="872332"/>
                  <a:pt x="2461419" y="1004888"/>
                  <a:pt x="2547938" y="1114425"/>
                </a:cubicBezTo>
                <a:cubicBezTo>
                  <a:pt x="2634457" y="1223962"/>
                  <a:pt x="2709863" y="1378744"/>
                  <a:pt x="2786063" y="1462088"/>
                </a:cubicBezTo>
                <a:cubicBezTo>
                  <a:pt x="2862263" y="1545432"/>
                  <a:pt x="2931319" y="1580357"/>
                  <a:pt x="3005138" y="1614488"/>
                </a:cubicBezTo>
                <a:cubicBezTo>
                  <a:pt x="3078957" y="1648619"/>
                  <a:pt x="3151981" y="1675606"/>
                  <a:pt x="3228975" y="1666875"/>
                </a:cubicBezTo>
                <a:cubicBezTo>
                  <a:pt x="3305969" y="1658144"/>
                  <a:pt x="3403600" y="1615281"/>
                  <a:pt x="3467100" y="1562100"/>
                </a:cubicBezTo>
                <a:cubicBezTo>
                  <a:pt x="3530600" y="1508919"/>
                  <a:pt x="3536156" y="1488282"/>
                  <a:pt x="3609975" y="1347788"/>
                </a:cubicBezTo>
                <a:cubicBezTo>
                  <a:pt x="3683794" y="1207294"/>
                  <a:pt x="3830638" y="908844"/>
                  <a:pt x="3910013" y="719138"/>
                </a:cubicBezTo>
                <a:cubicBezTo>
                  <a:pt x="3989388" y="529432"/>
                  <a:pt x="4037806" y="369491"/>
                  <a:pt x="4086225" y="20955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B9C76F-4588-2CED-FD99-8FC587EDAAB5}"/>
              </a:ext>
            </a:extLst>
          </p:cNvPr>
          <p:cNvCxnSpPr>
            <a:cxnSpLocks noChangeAspect="1"/>
          </p:cNvCxnSpPr>
          <p:nvPr/>
        </p:nvCxnSpPr>
        <p:spPr>
          <a:xfrm>
            <a:off x="10301974" y="3626746"/>
            <a:ext cx="0" cy="433219"/>
          </a:xfrm>
          <a:prstGeom prst="straightConnector1">
            <a:avLst/>
          </a:prstGeom>
          <a:ln w="127000">
            <a:solidFill>
              <a:schemeClr val="tx1">
                <a:lumMod val="65000"/>
                <a:lumOff val="35000"/>
              </a:schemeClr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5B143B-EE18-DC2F-0204-125C2122FF7B}"/>
              </a:ext>
            </a:extLst>
          </p:cNvPr>
          <p:cNvSpPr txBox="1">
            <a:spLocks noChangeAspect="1"/>
          </p:cNvSpPr>
          <p:nvPr/>
        </p:nvSpPr>
        <p:spPr>
          <a:xfrm>
            <a:off x="9983403" y="3510967"/>
            <a:ext cx="195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Neural </a:t>
            </a:r>
          </a:p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EB2287-FA48-0EA1-FE1E-9FFC5D0F0761}"/>
              </a:ext>
            </a:extLst>
          </p:cNvPr>
          <p:cNvSpPr txBox="1">
            <a:spLocks noChangeAspect="1"/>
          </p:cNvSpPr>
          <p:nvPr/>
        </p:nvSpPr>
        <p:spPr>
          <a:xfrm>
            <a:off x="8598363" y="732717"/>
            <a:ext cx="3027647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Cost vs. variable for feasible solutions in one dimension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E348E6-E3E8-BF38-D85B-31584F1507ED}"/>
              </a:ext>
            </a:extLst>
          </p:cNvPr>
          <p:cNvSpPr txBox="1">
            <a:spLocks noChangeAspect="1"/>
          </p:cNvSpPr>
          <p:nvPr/>
        </p:nvSpPr>
        <p:spPr>
          <a:xfrm>
            <a:off x="8264052" y="4316473"/>
            <a:ext cx="3850302" cy="54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/>
              <a:t>Cost surrogate function for feasible solutions shown in one dimension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0435E-B10B-A706-788C-AB9570C31DB0}"/>
              </a:ext>
            </a:extLst>
          </p:cNvPr>
          <p:cNvCxnSpPr>
            <a:cxnSpLocks noChangeAspect="1"/>
          </p:cNvCxnSpPr>
          <p:nvPr/>
        </p:nvCxnSpPr>
        <p:spPr>
          <a:xfrm>
            <a:off x="491990" y="4786810"/>
            <a:ext cx="0" cy="1602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B0B21A5-6D28-4F4B-1D23-64FBE0D1A681}"/>
              </a:ext>
            </a:extLst>
          </p:cNvPr>
          <p:cNvSpPr txBox="1">
            <a:spLocks noChangeAspect="1"/>
          </p:cNvSpPr>
          <p:nvPr/>
        </p:nvSpPr>
        <p:spPr>
          <a:xfrm>
            <a:off x="-40861" y="4673723"/>
            <a:ext cx="644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Cost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7D300FE-A0D3-CC58-22C8-B98A320707E1}"/>
              </a:ext>
            </a:extLst>
          </p:cNvPr>
          <p:cNvSpPr>
            <a:spLocks noChangeAspect="1"/>
          </p:cNvSpPr>
          <p:nvPr/>
        </p:nvSpPr>
        <p:spPr>
          <a:xfrm>
            <a:off x="4545817" y="946151"/>
            <a:ext cx="2678699" cy="2539083"/>
          </a:xfrm>
          <a:prstGeom prst="rect">
            <a:avLst/>
          </a:prstGeom>
          <a:solidFill>
            <a:schemeClr val="bg1">
              <a:lumMod val="95000"/>
              <a:alpha val="72157"/>
            </a:schemeClr>
          </a:solidFill>
          <a:ln w="28575">
            <a:solidFill>
              <a:srgbClr val="8AA7DA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631591-3565-815A-C404-7A2E8BC7276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064918" y="1029787"/>
                <a:ext cx="1655535" cy="33855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00"/>
                    </a:solidFill>
                  </a:rPr>
                  <a:t>Minimize</a:t>
                </a:r>
                <a:r>
                  <a:rPr lang="en-US" sz="1600" b="1" dirty="0">
                    <a:solidFill>
                      <a:srgbClr val="000000"/>
                    </a:solidFill>
                  </a:rPr>
                  <a:t> cost 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𝑱</m:t>
                    </m:r>
                  </m:oMath>
                </a14:m>
                <a:endParaRPr lang="en-US" sz="1600" b="1" dirty="0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1631591-3565-815A-C404-7A2E8BC72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918" y="1029787"/>
                <a:ext cx="1655535" cy="338554"/>
              </a:xfrm>
              <a:prstGeom prst="rect">
                <a:avLst/>
              </a:prstGeom>
              <a:blipFill>
                <a:blip r:embed="rId8"/>
                <a:stretch>
                  <a:fillRect t="-3509" b="-21053"/>
                </a:stretch>
              </a:blip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15BA80B5-086A-56AA-2E7A-5465576B9DE6}"/>
              </a:ext>
            </a:extLst>
          </p:cNvPr>
          <p:cNvSpPr txBox="1">
            <a:spLocks noChangeAspect="1"/>
          </p:cNvSpPr>
          <p:nvPr/>
        </p:nvSpPr>
        <p:spPr>
          <a:xfrm>
            <a:off x="4719333" y="1271259"/>
            <a:ext cx="582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</a:rPr>
              <a:t>s.t.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326786-D542-E51B-E68A-9F608188B9A4}"/>
              </a:ext>
            </a:extLst>
          </p:cNvPr>
          <p:cNvSpPr txBox="1">
            <a:spLocks noChangeAspect="1"/>
          </p:cNvSpPr>
          <p:nvPr/>
        </p:nvSpPr>
        <p:spPr>
          <a:xfrm>
            <a:off x="4950955" y="1489816"/>
            <a:ext cx="1871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Equations of motion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84BCEB-C783-B6D9-9FCC-B3749B2D093C}"/>
              </a:ext>
            </a:extLst>
          </p:cNvPr>
          <p:cNvSpPr txBox="1">
            <a:spLocks noChangeAspect="1"/>
          </p:cNvSpPr>
          <p:nvPr/>
        </p:nvSpPr>
        <p:spPr>
          <a:xfrm>
            <a:off x="4281620" y="618637"/>
            <a:ext cx="320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507DA2"/>
                </a:solidFill>
                <a:cs typeface="Arial" panose="020B0604020202020204" pitchFamily="34" charset="0"/>
              </a:rPr>
              <a:t>Evolutionary Optimization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9E83D6-480A-144D-753B-6DBA002E72E9}"/>
              </a:ext>
            </a:extLst>
          </p:cNvPr>
          <p:cNvSpPr txBox="1">
            <a:spLocks noChangeAspect="1"/>
          </p:cNvSpPr>
          <p:nvPr/>
        </p:nvSpPr>
        <p:spPr>
          <a:xfrm>
            <a:off x="4754507" y="3242249"/>
            <a:ext cx="2259026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rgbClr val="000000"/>
                </a:solidFill>
              </a:rPr>
              <a:t>final position constraints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3AAF410-68FA-EF29-9F9D-B3C653900B96}"/>
              </a:ext>
            </a:extLst>
          </p:cNvPr>
          <p:cNvSpPr txBox="1">
            <a:spLocks noChangeAspect="1"/>
          </p:cNvSpPr>
          <p:nvPr/>
        </p:nvSpPr>
        <p:spPr>
          <a:xfrm>
            <a:off x="4800211" y="3117363"/>
            <a:ext cx="2166643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>
                <a:solidFill>
                  <a:srgbClr val="000000"/>
                </a:solidFill>
              </a:rPr>
              <a:t>&amp;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C21407-1C54-2C54-7503-625923D1958D}"/>
              </a:ext>
            </a:extLst>
          </p:cNvPr>
          <p:cNvCxnSpPr>
            <a:cxnSpLocks noChangeAspect="1"/>
          </p:cNvCxnSpPr>
          <p:nvPr/>
        </p:nvCxnSpPr>
        <p:spPr>
          <a:xfrm>
            <a:off x="3707335" y="2152452"/>
            <a:ext cx="415080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9D9371-D0E3-AB73-BD83-929E21EE9DC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41905" y="2294749"/>
                <a:ext cx="1816033" cy="605166"/>
              </a:xfrm>
              <a:prstGeom prst="rect">
                <a:avLst/>
              </a:prstGeom>
              <a:solidFill>
                <a:schemeClr val="bg1">
                  <a:lumMod val="50000"/>
                  <a:alpha val="8000"/>
                </a:schemeClr>
              </a:solid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alpha val="51000"/>
                      </a:schemeClr>
                    </a:solidFill>
                  </a:rPr>
                  <a:t>Treadmill Belt Speeds</a:t>
                </a:r>
              </a:p>
              <a:p>
                <a:pPr algn="ctr"/>
                <a:endParaRPr lang="en-US" sz="400" b="1" dirty="0">
                  <a:solidFill>
                    <a:schemeClr val="tx1">
                      <a:alpha val="51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𝒔𝒍𝒐𝒘</m:t>
                          </m:r>
                        </m:sub>
                      </m:sSub>
                      <m:r>
                        <a:rPr lang="en-US" sz="1400" b="1" i="1" dirty="0" smtClean="0">
                          <a:solidFill>
                            <a:schemeClr val="tx1">
                              <a:alpha val="51000"/>
                            </a:schemeClr>
                          </a:solidFill>
                          <a:latin typeface="Cambria Math" panose="02040503050406030204" pitchFamily="18" charset="0"/>
                        </a:rPr>
                        <m:t>  ;  </m:t>
                      </m:r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𝒇𝒂𝒔𝒕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>
                      <a:alpha val="51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9D9371-D0E3-AB73-BD83-929E21EE9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905" y="2294749"/>
                <a:ext cx="1816033" cy="6051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D7C2AE-1157-2D29-B0A6-93FE33F4C22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240653" y="1472731"/>
                <a:ext cx="1816032" cy="584775"/>
              </a:xfrm>
              <a:prstGeom prst="rect">
                <a:avLst/>
              </a:prstGeom>
              <a:solidFill>
                <a:schemeClr val="bg1">
                  <a:lumMod val="50000"/>
                  <a:alpha val="8000"/>
                </a:schemeClr>
              </a:solid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alpha val="51000"/>
                      </a:schemeClr>
                    </a:solidFill>
                  </a:rPr>
                  <a:t>Baseline Trajectories</a:t>
                </a:r>
              </a:p>
              <a:p>
                <a:pPr algn="ctr"/>
                <a:endParaRPr lang="en-US" sz="400" b="1" dirty="0">
                  <a:solidFill>
                    <a:schemeClr val="tx1">
                      <a:alpha val="51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>
                                  <a:alpha val="51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>
                      <a:alpha val="51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CD7C2AE-1157-2D29-B0A6-93FE33F4C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653" y="1472731"/>
                <a:ext cx="1816032" cy="584775"/>
              </a:xfrm>
              <a:prstGeom prst="rect">
                <a:avLst/>
              </a:prstGeom>
              <a:blipFill>
                <a:blip r:embed="rId10"/>
                <a:stretch>
                  <a:fillRect t="-1010"/>
                </a:stretch>
              </a:blipFill>
              <a:ln w="19050">
                <a:solidFill>
                  <a:srgbClr val="000000">
                    <a:alpha val="30000"/>
                  </a:srgb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B88FBCBF-F94D-870D-9AF4-D9E35A9CF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FA66F-40FB-4AF6-D050-FEA29F267ADE}"/>
              </a:ext>
            </a:extLst>
          </p:cNvPr>
          <p:cNvSpPr txBox="1"/>
          <p:nvPr/>
        </p:nvSpPr>
        <p:spPr>
          <a:xfrm>
            <a:off x="-35046" y="20527"/>
            <a:ext cx="11621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A family of feasible solutions in basins around local optima were found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05032D-A3CF-223C-AAFB-4D502799E14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24" y="1769412"/>
            <a:ext cx="1794120" cy="133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9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  <p:bldP spid="187" grpId="0" animBg="1"/>
      <p:bldP spid="187" grpId="1" animBg="1"/>
      <p:bldP spid="189" grpId="0" animBg="1"/>
      <p:bldP spid="190" grpId="0" animBg="1"/>
      <p:bldP spid="191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134" y="1300954"/>
            <a:ext cx="7494122" cy="4215443"/>
          </a:xfrm>
          <a:prstGeom prst="rect">
            <a:avLst/>
          </a:prstGeom>
        </p:spPr>
      </p:pic>
      <p:pic>
        <p:nvPicPr>
          <p:cNvPr id="1026" name="Picture 2" descr="Little Girl Happy GIF - Little Girl Happy Hop - Discover &amp;amp; Share GIFs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44" y="1195469"/>
            <a:ext cx="2493656" cy="446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B50036-2907-4BB2-9D19-B80F6E345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89" y="1089449"/>
            <a:ext cx="2683565" cy="45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4EC37E-8F7C-F147-BEA6-3BFE64CB8129}"/>
              </a:ext>
            </a:extLst>
          </p:cNvPr>
          <p:cNvSpPr txBox="1"/>
          <p:nvPr/>
        </p:nvSpPr>
        <p:spPr>
          <a:xfrm>
            <a:off x="651329" y="173888"/>
            <a:ext cx="10651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Simulations for different belt speed ratios showed realistic gait</a:t>
            </a:r>
          </a:p>
        </p:txBody>
      </p:sp>
      <p:pic>
        <p:nvPicPr>
          <p:cNvPr id="6" name="bandicam 2022-09-07 13-04-43-944">
            <a:hlinkClick r:id="" action="ppaction://media"/>
            <a:extLst>
              <a:ext uri="{FF2B5EF4-FFF2-40B4-BE49-F238E27FC236}">
                <a16:creationId xmlns:a16="http://schemas.microsoft.com/office/drawing/2014/main" id="{279484D7-A305-1841-4EB7-FC5C52FE1F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86"/>
                </p14:media>
              </p:ext>
            </p:extLst>
          </p:nvPr>
        </p:nvPicPr>
        <p:blipFill rotWithShape="1">
          <a:blip r:embed="rId6"/>
          <a:srcRect t="13743"/>
          <a:stretch>
            <a:fillRect/>
          </a:stretch>
        </p:blipFill>
        <p:spPr>
          <a:xfrm>
            <a:off x="6808905" y="2475685"/>
            <a:ext cx="4036205" cy="2735478"/>
          </a:xfrm>
          <a:prstGeom prst="rect">
            <a:avLst/>
          </a:prstGeom>
        </p:spPr>
      </p:pic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99FD7E28-2026-27FD-A7F2-6C8F59B1F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D389DD25-0ED7-3EE7-D0A3-0A42B1E96695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20</a:t>
            </a:fld>
            <a:endParaRPr lang="en-US" dirty="0"/>
          </a:p>
        </p:txBody>
      </p:sp>
      <p:pic>
        <p:nvPicPr>
          <p:cNvPr id="4" name="Tied-belt">
            <a:hlinkClick r:id="" action="ppaction://media"/>
            <a:extLst>
              <a:ext uri="{FF2B5EF4-FFF2-40B4-BE49-F238E27FC236}">
                <a16:creationId xmlns:a16="http://schemas.microsoft.com/office/drawing/2014/main" id="{E4A842A7-7FAB-1027-6716-A907B6B023B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775" end="1007"/>
                </p14:media>
              </p:ext>
            </p:extLst>
          </p:nvPr>
        </p:nvPicPr>
        <p:blipFill rotWithShape="1">
          <a:blip r:embed="rId8"/>
          <a:srcRect t="17253"/>
          <a:stretch>
            <a:fillRect/>
          </a:stretch>
        </p:blipFill>
        <p:spPr>
          <a:xfrm>
            <a:off x="1556363" y="2477967"/>
            <a:ext cx="3826734" cy="2845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8D086F-E950-DFA9-1F43-78B1871255BA}"/>
              </a:ext>
            </a:extLst>
          </p:cNvPr>
          <p:cNvSpPr txBox="1"/>
          <p:nvPr/>
        </p:nvSpPr>
        <p:spPr>
          <a:xfrm>
            <a:off x="975514" y="1521578"/>
            <a:ext cx="498843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en-US" sz="2400" dirty="0"/>
              <a:t>Single-belt walking</a:t>
            </a:r>
          </a:p>
          <a:p>
            <a:pPr algn="ctr" fontAlgn="base"/>
            <a:r>
              <a:rPr lang="en-US" sz="2400" dirty="0"/>
              <a:t>(1.0 m/s)</a:t>
            </a:r>
            <a:endParaRPr lang="en-US" sz="24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C89487-5544-A08C-C727-5745B62A068E}"/>
              </a:ext>
            </a:extLst>
          </p:cNvPr>
          <p:cNvSpPr txBox="1"/>
          <p:nvPr/>
        </p:nvSpPr>
        <p:spPr>
          <a:xfrm>
            <a:off x="6332791" y="1521578"/>
            <a:ext cx="498843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en-US" sz="2400" dirty="0"/>
              <a:t>Dual-belt walking</a:t>
            </a:r>
          </a:p>
          <a:p>
            <a:pPr algn="ctr" fontAlgn="base"/>
            <a:r>
              <a:rPr lang="en-US" sz="2400" dirty="0"/>
              <a:t>(0.75:1.25 m/s)</a:t>
            </a:r>
            <a:endParaRPr lang="en-US" sz="24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7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1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0" mute="1">
                <p:cTn id="16" repeatCount="1000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58696D1-C96E-9A4C-33D0-C63F81ABA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109" t="-2591" r="1626" b="4863"/>
          <a:stretch/>
        </p:blipFill>
        <p:spPr>
          <a:xfrm>
            <a:off x="8027377" y="2095902"/>
            <a:ext cx="3569592" cy="3527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EC37E-8F7C-F147-BEA6-3BFE64CB8129}"/>
              </a:ext>
            </a:extLst>
          </p:cNvPr>
          <p:cNvSpPr txBox="1"/>
          <p:nvPr/>
        </p:nvSpPr>
        <p:spPr>
          <a:xfrm>
            <a:off x="323441" y="128479"/>
            <a:ext cx="11545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Asymmetry Feature Predictions Increased with Belt Speed Ratio</a:t>
            </a:r>
          </a:p>
        </p:txBody>
      </p:sp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99FD7E28-2026-27FD-A7F2-6C8F59B1F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03297BC-1E66-9859-4386-4FE71981DB81}"/>
              </a:ext>
            </a:extLst>
          </p:cNvPr>
          <p:cNvGrpSpPr/>
          <p:nvPr/>
        </p:nvGrpSpPr>
        <p:grpSpPr>
          <a:xfrm>
            <a:off x="10536818" y="1880847"/>
            <a:ext cx="1060151" cy="355918"/>
            <a:chOff x="4263728" y="765391"/>
            <a:chExt cx="1015153" cy="30777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B865B1-F03F-850D-898B-A79423BFF326}"/>
                </a:ext>
              </a:extLst>
            </p:cNvPr>
            <p:cNvCxnSpPr>
              <a:cxnSpLocks/>
            </p:cNvCxnSpPr>
            <p:nvPr/>
          </p:nvCxnSpPr>
          <p:spPr>
            <a:xfrm>
              <a:off x="4263728" y="902825"/>
              <a:ext cx="22902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06F0D2-D68D-E67C-22F7-03DA86132A32}"/>
                </a:ext>
              </a:extLst>
            </p:cNvPr>
            <p:cNvSpPr txBox="1"/>
            <p:nvPr/>
          </p:nvSpPr>
          <p:spPr>
            <a:xfrm>
              <a:off x="4533164" y="765391"/>
              <a:ext cx="745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Median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994510-BB30-49BC-077A-BBC5A21BACAD}"/>
              </a:ext>
            </a:extLst>
          </p:cNvPr>
          <p:cNvSpPr txBox="1"/>
          <p:nvPr/>
        </p:nvSpPr>
        <p:spPr>
          <a:xfrm>
            <a:off x="395467" y="1164067"/>
            <a:ext cx="1140106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dirty="0"/>
              <a:t>The predicted asymmetry values were </a:t>
            </a:r>
            <a:r>
              <a:rPr lang="en-US" sz="2800" b="1" dirty="0"/>
              <a:t>generally positive</a:t>
            </a:r>
            <a:endParaRPr lang="en-US" sz="28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E92159-1B9C-203E-F0C2-186EF36543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2" t="-2591" r="70242" b="4863"/>
          <a:stretch/>
        </p:blipFill>
        <p:spPr>
          <a:xfrm>
            <a:off x="323441" y="2095902"/>
            <a:ext cx="3569591" cy="35272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A55627-ACA9-76DE-58E2-5AD9FCA87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28" t="-2591" r="36106" b="-1381"/>
          <a:stretch/>
        </p:blipFill>
        <p:spPr>
          <a:xfrm>
            <a:off x="4106487" y="2095902"/>
            <a:ext cx="3569591" cy="3752667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297B935-9BE5-EACF-A460-9DBEBA210C30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2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4EC37E-8F7C-F147-BEA6-3BFE64CB8129}"/>
              </a:ext>
            </a:extLst>
          </p:cNvPr>
          <p:cNvSpPr txBox="1"/>
          <p:nvPr/>
        </p:nvSpPr>
        <p:spPr>
          <a:xfrm>
            <a:off x="323441" y="128479"/>
            <a:ext cx="11545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The biped generally stepped further forward on the fast belt</a:t>
            </a:r>
          </a:p>
        </p:txBody>
      </p:sp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99FD7E28-2026-27FD-A7F2-6C8F59B1F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5EC4D-654A-D628-69A6-9B6BC98C88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4"/>
          <a:stretch/>
        </p:blipFill>
        <p:spPr>
          <a:xfrm>
            <a:off x="666191" y="2119052"/>
            <a:ext cx="10382491" cy="4499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917ABE-8A20-ED90-E57E-38D1F5071F6D}"/>
              </a:ext>
            </a:extLst>
          </p:cNvPr>
          <p:cNvSpPr txBox="1"/>
          <p:nvPr/>
        </p:nvSpPr>
        <p:spPr>
          <a:xfrm rot="18816677">
            <a:off x="6152235" y="2640088"/>
            <a:ext cx="714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99AD5"/>
                </a:solidFill>
              </a:rPr>
              <a:t>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E2AFDC-1D91-4BD3-DAD6-BF27FA21A694}"/>
              </a:ext>
            </a:extLst>
          </p:cNvPr>
          <p:cNvSpPr txBox="1"/>
          <p:nvPr/>
        </p:nvSpPr>
        <p:spPr>
          <a:xfrm rot="18778239">
            <a:off x="5439863" y="2569013"/>
            <a:ext cx="935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AADCF66-DBBE-C7FE-0CC0-F2FC4A6E21B7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78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C57A961-2B77-4A2C-45BD-72BBDDA9E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54"/>
          <a:stretch/>
        </p:blipFill>
        <p:spPr>
          <a:xfrm>
            <a:off x="6109863" y="2311595"/>
            <a:ext cx="3134560" cy="4353870"/>
          </a:xfrm>
          <a:prstGeom prst="rect">
            <a:avLst/>
          </a:prstGeom>
        </p:spPr>
      </p:pic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99FD7E28-2026-27FD-A7F2-6C8F59B1F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B0025D-E999-8FE1-9591-EC4C195373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199" r="39639" b="424"/>
          <a:stretch/>
        </p:blipFill>
        <p:spPr>
          <a:xfrm>
            <a:off x="1157797" y="2105618"/>
            <a:ext cx="1574156" cy="4499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4FEDEB-DD0E-CF0A-BF00-10A6D07EFC47}"/>
              </a:ext>
            </a:extLst>
          </p:cNvPr>
          <p:cNvSpPr txBox="1"/>
          <p:nvPr/>
        </p:nvSpPr>
        <p:spPr>
          <a:xfrm>
            <a:off x="323441" y="128479"/>
            <a:ext cx="11545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The biped generally stepped further forward on the fast belt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78E09-6EA0-9675-9D8A-EBFA443B7B2F}"/>
              </a:ext>
            </a:extLst>
          </p:cNvPr>
          <p:cNvSpPr txBox="1"/>
          <p:nvPr/>
        </p:nvSpPr>
        <p:spPr>
          <a:xfrm>
            <a:off x="395468" y="689504"/>
            <a:ext cx="11401063" cy="13181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800" dirty="0"/>
              <a:t>Predictions: 	      1) Placing the foot relatively further forward on the fast belt </a:t>
            </a:r>
          </a:p>
          <a:p>
            <a:pPr algn="ctr" fontAlgn="base">
              <a:lnSpc>
                <a:spcPct val="150000"/>
              </a:lnSpc>
            </a:pPr>
            <a:r>
              <a:rPr lang="en-US" sz="2800" dirty="0"/>
              <a:t>               2) Smaller leg extension upon push-off on the fast belt </a:t>
            </a:r>
            <a:endParaRPr lang="en-US" sz="28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3AB6C0-A9F4-955D-A4C8-B50C84C5096E}"/>
              </a:ext>
            </a:extLst>
          </p:cNvPr>
          <p:cNvSpPr/>
          <p:nvPr/>
        </p:nvSpPr>
        <p:spPr>
          <a:xfrm>
            <a:off x="8296475" y="2626148"/>
            <a:ext cx="714903" cy="143613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E4927-558D-897A-9B2C-8B4F48DE7CF1}"/>
              </a:ext>
            </a:extLst>
          </p:cNvPr>
          <p:cNvSpPr/>
          <p:nvPr/>
        </p:nvSpPr>
        <p:spPr>
          <a:xfrm>
            <a:off x="8296475" y="4490133"/>
            <a:ext cx="714903" cy="143613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09682E-59B9-E1B5-83B1-C49ADB2A3E4C}"/>
              </a:ext>
            </a:extLst>
          </p:cNvPr>
          <p:cNvSpPr txBox="1"/>
          <p:nvPr/>
        </p:nvSpPr>
        <p:spPr>
          <a:xfrm rot="18816677">
            <a:off x="1939692" y="2651519"/>
            <a:ext cx="714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99AD5"/>
                </a:solidFill>
              </a:rPr>
              <a:t>Fast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C1ACFB-4C53-C2C2-7F14-B8CCAA980A67}"/>
              </a:ext>
            </a:extLst>
          </p:cNvPr>
          <p:cNvSpPr txBox="1"/>
          <p:nvPr/>
        </p:nvSpPr>
        <p:spPr>
          <a:xfrm rot="18778239">
            <a:off x="1227320" y="2580444"/>
            <a:ext cx="935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77A681F-4635-802B-12EA-1832362E7C8B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AF49C-EC32-92BC-E5ED-E0DC7B282F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909"/>
          <a:stretch/>
        </p:blipFill>
        <p:spPr>
          <a:xfrm>
            <a:off x="3827378" y="2311595"/>
            <a:ext cx="3594448" cy="43538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532D09-655E-FCD1-978B-C3D9326708CD}"/>
              </a:ext>
            </a:extLst>
          </p:cNvPr>
          <p:cNvSpPr/>
          <p:nvPr/>
        </p:nvSpPr>
        <p:spPr>
          <a:xfrm>
            <a:off x="5645425" y="2454081"/>
            <a:ext cx="2418005" cy="183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180834-97F8-01BB-90E4-4188BB238CB9}"/>
              </a:ext>
            </a:extLst>
          </p:cNvPr>
          <p:cNvSpPr/>
          <p:nvPr/>
        </p:nvSpPr>
        <p:spPr>
          <a:xfrm>
            <a:off x="5645425" y="4335225"/>
            <a:ext cx="2418005" cy="1833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1EC333-3EC7-E42F-B759-DFA9575F42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884" t="-2968" b="94519"/>
          <a:stretch/>
        </p:blipFill>
        <p:spPr>
          <a:xfrm>
            <a:off x="5348510" y="2047760"/>
            <a:ext cx="5247189" cy="3622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7FDA27-7CAA-A286-DD1D-B632F77B30BB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6854428" y="2454081"/>
            <a:ext cx="10809" cy="372766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6486D1-0761-DAC6-6453-71A31518546B}"/>
              </a:ext>
            </a:extLst>
          </p:cNvPr>
          <p:cNvSpPr/>
          <p:nvPr/>
        </p:nvSpPr>
        <p:spPr>
          <a:xfrm>
            <a:off x="5765174" y="6264449"/>
            <a:ext cx="2418005" cy="362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943B8F-8669-9AC1-1896-554527BCC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78" t="95066" r="35889" b="-212"/>
          <a:stretch/>
        </p:blipFill>
        <p:spPr>
          <a:xfrm>
            <a:off x="5267090" y="6400421"/>
            <a:ext cx="2830374" cy="2456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48ACF1-91E8-8E65-EDD8-9DE8AB0D2A3E}"/>
              </a:ext>
            </a:extLst>
          </p:cNvPr>
          <p:cNvSpPr/>
          <p:nvPr/>
        </p:nvSpPr>
        <p:spPr>
          <a:xfrm>
            <a:off x="4591050" y="4316175"/>
            <a:ext cx="4477479" cy="183327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7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99FD7E28-2026-27FD-A7F2-6C8F59B1F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4FEDEB-DD0E-CF0A-BF00-10A6D07EFC47}"/>
              </a:ext>
            </a:extLst>
          </p:cNvPr>
          <p:cNvSpPr txBox="1"/>
          <p:nvPr/>
        </p:nvSpPr>
        <p:spPr>
          <a:xfrm>
            <a:off x="173620" y="14135"/>
            <a:ext cx="11337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The foot placement predictions agree with physics-based hypotheses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78E09-6EA0-9675-9D8A-EBFA443B7B2F}"/>
              </a:ext>
            </a:extLst>
          </p:cNvPr>
          <p:cNvSpPr txBox="1"/>
          <p:nvPr/>
        </p:nvSpPr>
        <p:spPr>
          <a:xfrm>
            <a:off x="290487" y="1112043"/>
            <a:ext cx="7924004" cy="43651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800" dirty="0"/>
              <a:t>1) Placing the foot further forward on the fast belt </a:t>
            </a:r>
          </a:p>
          <a:p>
            <a:pPr fontAlgn="base">
              <a:lnSpc>
                <a:spcPct val="150000"/>
              </a:lnSpc>
            </a:pPr>
            <a:r>
              <a:rPr lang="en-US" sz="2800" dirty="0">
                <a:sym typeface="Wingdings" panose="05000000000000000000" pitchFamily="2" charset="2"/>
              </a:rPr>
              <a:t>	</a:t>
            </a:r>
            <a:r>
              <a:rPr lang="en-US" sz="2800" dirty="0"/>
              <a:t>Treadmill performs positive work on the biped</a:t>
            </a:r>
          </a:p>
          <a:p>
            <a:pPr marL="514350" indent="-514350" fontAlgn="base">
              <a:lnSpc>
                <a:spcPct val="150000"/>
              </a:lnSpc>
              <a:buAutoNum type="arabicParenR"/>
            </a:pPr>
            <a:endParaRPr lang="en-US" sz="2800" dirty="0"/>
          </a:p>
          <a:p>
            <a:pPr fontAlgn="base">
              <a:lnSpc>
                <a:spcPct val="150000"/>
              </a:lnSpc>
            </a:pPr>
            <a:endParaRPr lang="en-US" sz="2000" dirty="0"/>
          </a:p>
          <a:p>
            <a:pPr fontAlgn="base">
              <a:lnSpc>
                <a:spcPct val="150000"/>
              </a:lnSpc>
            </a:pPr>
            <a:r>
              <a:rPr lang="en-US" sz="2800" dirty="0"/>
              <a:t>2) Smaller leg extension upon foot-off on the fast belt      </a:t>
            </a:r>
            <a:r>
              <a:rPr lang="en-US" sz="2800" dirty="0">
                <a:sym typeface="Wingdings" panose="05000000000000000000" pitchFamily="2" charset="2"/>
              </a:rPr>
              <a:t>	</a:t>
            </a:r>
            <a:r>
              <a:rPr lang="en-US" sz="2800" dirty="0"/>
              <a:t>requires less push-off power by legs</a:t>
            </a:r>
          </a:p>
          <a:p>
            <a:pPr fontAlgn="base"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3" name="Picture 6" descr="Image result for symbol for center of mass">
            <a:extLst>
              <a:ext uri="{FF2B5EF4-FFF2-40B4-BE49-F238E27FC236}">
                <a16:creationId xmlns:a16="http://schemas.microsoft.com/office/drawing/2014/main" id="{D09BB2A1-6019-16E0-3690-13DBEBDD7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13682" r="5079" b="18726"/>
          <a:stretch/>
        </p:blipFill>
        <p:spPr bwMode="auto">
          <a:xfrm flipV="1">
            <a:off x="8981220" y="669183"/>
            <a:ext cx="490139" cy="4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6D00F0-8EC4-D25F-DFEE-A52FB9BC4A10}"/>
              </a:ext>
            </a:extLst>
          </p:cNvPr>
          <p:cNvCxnSpPr>
            <a:cxnSpLocks/>
          </p:cNvCxnSpPr>
          <p:nvPr/>
        </p:nvCxnSpPr>
        <p:spPr>
          <a:xfrm>
            <a:off x="9326386" y="1086418"/>
            <a:ext cx="1229166" cy="1904617"/>
          </a:xfrm>
          <a:prstGeom prst="line">
            <a:avLst/>
          </a:prstGeom>
          <a:ln w="762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56FE8C-5573-CDC2-2AA4-D30F7ED224EC}"/>
              </a:ext>
            </a:extLst>
          </p:cNvPr>
          <p:cNvCxnSpPr>
            <a:cxnSpLocks/>
          </p:cNvCxnSpPr>
          <p:nvPr/>
        </p:nvCxnSpPr>
        <p:spPr>
          <a:xfrm flipH="1">
            <a:off x="7882955" y="1086418"/>
            <a:ext cx="1219847" cy="1904617"/>
          </a:xfrm>
          <a:prstGeom prst="line">
            <a:avLst/>
          </a:prstGeom>
          <a:ln w="76200" cap="rnd">
            <a:solidFill>
              <a:srgbClr val="E269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941D4E9-DC6C-F44E-820D-01C450DF707A}"/>
              </a:ext>
            </a:extLst>
          </p:cNvPr>
          <p:cNvCxnSpPr>
            <a:cxnSpLocks/>
          </p:cNvCxnSpPr>
          <p:nvPr/>
        </p:nvCxnSpPr>
        <p:spPr>
          <a:xfrm>
            <a:off x="6880956" y="3067513"/>
            <a:ext cx="4944194" cy="0"/>
          </a:xfrm>
          <a:prstGeom prst="line">
            <a:avLst/>
          </a:prstGeom>
          <a:ln w="762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107485F-4EAE-FDE3-1D34-4A8E8A2947D9}"/>
              </a:ext>
            </a:extLst>
          </p:cNvPr>
          <p:cNvCxnSpPr>
            <a:cxnSpLocks/>
          </p:cNvCxnSpPr>
          <p:nvPr/>
        </p:nvCxnSpPr>
        <p:spPr>
          <a:xfrm flipH="1" flipV="1">
            <a:off x="10555552" y="3073684"/>
            <a:ext cx="858890" cy="161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rrow: Up 32">
            <a:extLst>
              <a:ext uri="{FF2B5EF4-FFF2-40B4-BE49-F238E27FC236}">
                <a16:creationId xmlns:a16="http://schemas.microsoft.com/office/drawing/2014/main" id="{EB7728C9-93BB-1B85-B9E0-59235061DF73}"/>
              </a:ext>
            </a:extLst>
          </p:cNvPr>
          <p:cNvSpPr/>
          <p:nvPr/>
        </p:nvSpPr>
        <p:spPr>
          <a:xfrm rot="19595203">
            <a:off x="10245021" y="2475781"/>
            <a:ext cx="318323" cy="557979"/>
          </a:xfrm>
          <a:prstGeom prst="upArrow">
            <a:avLst>
              <a:gd name="adj1" fmla="val 41304"/>
              <a:gd name="adj2" fmla="val 6739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CAFF6D-404F-6690-D94A-2757800F5DD6}"/>
                  </a:ext>
                </a:extLst>
              </p:cNvPr>
              <p:cNvSpPr txBox="1"/>
              <p:nvPr/>
            </p:nvSpPr>
            <p:spPr>
              <a:xfrm>
                <a:off x="10991903" y="2595361"/>
                <a:ext cx="7149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𝑭𝒂𝒔𝒕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0CAFF6D-404F-6690-D94A-2757800F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1903" y="2595361"/>
                <a:ext cx="714903" cy="461665"/>
              </a:xfrm>
              <a:prstGeom prst="rect">
                <a:avLst/>
              </a:prstGeom>
              <a:blipFill>
                <a:blip r:embed="rId5"/>
                <a:stretch>
                  <a:fillRect l="-1709" r="-20513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730F1A-CCF6-2C52-633C-439A822E8DE4}"/>
              </a:ext>
            </a:extLst>
          </p:cNvPr>
          <p:cNvCxnSpPr>
            <a:cxnSpLocks/>
          </p:cNvCxnSpPr>
          <p:nvPr/>
        </p:nvCxnSpPr>
        <p:spPr>
          <a:xfrm flipH="1">
            <a:off x="7358572" y="3073684"/>
            <a:ext cx="493322" cy="1611"/>
          </a:xfrm>
          <a:prstGeom prst="straightConnector1">
            <a:avLst/>
          </a:prstGeom>
          <a:ln w="38100">
            <a:solidFill>
              <a:srgbClr val="FF2F2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0757CE-EEC2-782E-4638-AF6E4BD10178}"/>
                  </a:ext>
                </a:extLst>
              </p:cNvPr>
              <p:cNvSpPr txBox="1"/>
              <p:nvPr/>
            </p:nvSpPr>
            <p:spPr>
              <a:xfrm>
                <a:off x="6643669" y="2548785"/>
                <a:ext cx="7149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2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2F2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2F2F"/>
                              </a:solidFill>
                              <a:latin typeface="Cambria Math" panose="02040503050406030204" pitchFamily="18" charset="0"/>
                            </a:rPr>
                            <m:t>𝑺𝒍𝒐𝒘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2F2F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0757CE-EEC2-782E-4638-AF6E4BD10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669" y="2548785"/>
                <a:ext cx="714903" cy="461665"/>
              </a:xfrm>
              <a:prstGeom prst="rect">
                <a:avLst/>
              </a:prstGeom>
              <a:blipFill>
                <a:blip r:embed="rId6"/>
                <a:stretch>
                  <a:fillRect l="-2564" r="-24786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6" descr="Image result for symbol for center of mass">
            <a:extLst>
              <a:ext uri="{FF2B5EF4-FFF2-40B4-BE49-F238E27FC236}">
                <a16:creationId xmlns:a16="http://schemas.microsoft.com/office/drawing/2014/main" id="{25566248-D483-8B2E-4C97-5273B4DB6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13682" r="5079" b="18726"/>
          <a:stretch/>
        </p:blipFill>
        <p:spPr bwMode="auto">
          <a:xfrm flipV="1">
            <a:off x="8981220" y="3258181"/>
            <a:ext cx="490139" cy="4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8FB207-C1AD-6056-607D-06D455762746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9353053" y="3695394"/>
            <a:ext cx="601931" cy="2234110"/>
          </a:xfrm>
          <a:prstGeom prst="line">
            <a:avLst/>
          </a:prstGeom>
          <a:ln w="76200" cap="rnd">
            <a:solidFill>
              <a:srgbClr val="E269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56DA79-E189-F94E-4D84-8D51C5638BB6}"/>
              </a:ext>
            </a:extLst>
          </p:cNvPr>
          <p:cNvCxnSpPr>
            <a:cxnSpLocks/>
            <a:endCxn id="2051" idx="2"/>
          </p:cNvCxnSpPr>
          <p:nvPr/>
        </p:nvCxnSpPr>
        <p:spPr>
          <a:xfrm flipH="1">
            <a:off x="8425859" y="3695394"/>
            <a:ext cx="683992" cy="2216323"/>
          </a:xfrm>
          <a:prstGeom prst="line">
            <a:avLst/>
          </a:prstGeom>
          <a:ln w="762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1FF52F-5370-BDE7-7215-0C393E6951F5}"/>
              </a:ext>
            </a:extLst>
          </p:cNvPr>
          <p:cNvCxnSpPr>
            <a:cxnSpLocks/>
          </p:cNvCxnSpPr>
          <p:nvPr/>
        </p:nvCxnSpPr>
        <p:spPr>
          <a:xfrm>
            <a:off x="6880956" y="5979011"/>
            <a:ext cx="4944194" cy="0"/>
          </a:xfrm>
          <a:prstGeom prst="line">
            <a:avLst/>
          </a:prstGeom>
          <a:ln w="76200" cap="rnd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648144F-B20E-8FA1-98D7-90E964CCF1F3}"/>
              </a:ext>
            </a:extLst>
          </p:cNvPr>
          <p:cNvCxnSpPr>
            <a:cxnSpLocks/>
          </p:cNvCxnSpPr>
          <p:nvPr/>
        </p:nvCxnSpPr>
        <p:spPr>
          <a:xfrm flipH="1">
            <a:off x="7488820" y="5978322"/>
            <a:ext cx="89208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Up 51">
            <a:extLst>
              <a:ext uri="{FF2B5EF4-FFF2-40B4-BE49-F238E27FC236}">
                <a16:creationId xmlns:a16="http://schemas.microsoft.com/office/drawing/2014/main" id="{D6A6C147-2035-E8DA-9333-E76452ADB57E}"/>
              </a:ext>
            </a:extLst>
          </p:cNvPr>
          <p:cNvSpPr/>
          <p:nvPr/>
        </p:nvSpPr>
        <p:spPr>
          <a:xfrm rot="20688120">
            <a:off x="9722683" y="5381283"/>
            <a:ext cx="318323" cy="557979"/>
          </a:xfrm>
          <a:prstGeom prst="upArrow">
            <a:avLst>
              <a:gd name="adj1" fmla="val 41304"/>
              <a:gd name="adj2" fmla="val 67391"/>
            </a:avLst>
          </a:pr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203F2B6-3552-048B-D75A-4B5667B7C7CD}"/>
                  </a:ext>
                </a:extLst>
              </p:cNvPr>
              <p:cNvSpPr txBox="1"/>
              <p:nvPr/>
            </p:nvSpPr>
            <p:spPr>
              <a:xfrm>
                <a:off x="7060116" y="5419382"/>
                <a:ext cx="7149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𝑭𝒂𝒔𝒕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203F2B6-3552-048B-D75A-4B5667B7C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116" y="5419382"/>
                <a:ext cx="714903" cy="461665"/>
              </a:xfrm>
              <a:prstGeom prst="rect">
                <a:avLst/>
              </a:prstGeom>
              <a:blipFill>
                <a:blip r:embed="rId7"/>
                <a:stretch>
                  <a:fillRect l="-1709" r="-2051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85EF7E3-5FE4-973E-6E3E-1D3C635D0BE2}"/>
              </a:ext>
            </a:extLst>
          </p:cNvPr>
          <p:cNvCxnSpPr>
            <a:cxnSpLocks/>
          </p:cNvCxnSpPr>
          <p:nvPr/>
        </p:nvCxnSpPr>
        <p:spPr>
          <a:xfrm flipH="1">
            <a:off x="10006830" y="5971230"/>
            <a:ext cx="538517" cy="7092"/>
          </a:xfrm>
          <a:prstGeom prst="straightConnector1">
            <a:avLst/>
          </a:prstGeom>
          <a:ln w="38100">
            <a:solidFill>
              <a:srgbClr val="FF2F2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2C1AD61-F6E0-FFEB-73B6-75913FACD900}"/>
                  </a:ext>
                </a:extLst>
              </p:cNvPr>
              <p:cNvSpPr txBox="1"/>
              <p:nvPr/>
            </p:nvSpPr>
            <p:spPr>
              <a:xfrm>
                <a:off x="10336227" y="5475918"/>
                <a:ext cx="7149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2F2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2F2F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2F2F"/>
                              </a:solidFill>
                              <a:latin typeface="Cambria Math" panose="02040503050406030204" pitchFamily="18" charset="0"/>
                            </a:rPr>
                            <m:t>𝑺𝒍𝒐𝒘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2F2F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2C1AD61-F6E0-FFEB-73B6-75913FACD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227" y="5475918"/>
                <a:ext cx="714903" cy="461665"/>
              </a:xfrm>
              <a:prstGeom prst="rect">
                <a:avLst/>
              </a:prstGeom>
              <a:blipFill>
                <a:blip r:embed="rId8"/>
                <a:stretch>
                  <a:fillRect l="-2564" r="-24786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1" name="Arrow: Up 2050">
            <a:extLst>
              <a:ext uri="{FF2B5EF4-FFF2-40B4-BE49-F238E27FC236}">
                <a16:creationId xmlns:a16="http://schemas.microsoft.com/office/drawing/2014/main" id="{78C32907-DCBF-358D-2325-CA2C2E3A9895}"/>
              </a:ext>
            </a:extLst>
          </p:cNvPr>
          <p:cNvSpPr/>
          <p:nvPr/>
        </p:nvSpPr>
        <p:spPr>
          <a:xfrm rot="997568">
            <a:off x="8346523" y="5365402"/>
            <a:ext cx="318323" cy="557979"/>
          </a:xfrm>
          <a:prstGeom prst="upArrow">
            <a:avLst>
              <a:gd name="adj1" fmla="val 41304"/>
              <a:gd name="adj2" fmla="val 6739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3" name="Arrow: Up 2052">
            <a:extLst>
              <a:ext uri="{FF2B5EF4-FFF2-40B4-BE49-F238E27FC236}">
                <a16:creationId xmlns:a16="http://schemas.microsoft.com/office/drawing/2014/main" id="{4C6D3B53-6CC8-F268-E08F-D8201FC8875A}"/>
              </a:ext>
            </a:extLst>
          </p:cNvPr>
          <p:cNvSpPr/>
          <p:nvPr/>
        </p:nvSpPr>
        <p:spPr>
          <a:xfrm rot="1955825">
            <a:off x="7869230" y="2490922"/>
            <a:ext cx="318323" cy="557979"/>
          </a:xfrm>
          <a:prstGeom prst="upArrow">
            <a:avLst>
              <a:gd name="adj1" fmla="val 41304"/>
              <a:gd name="adj2" fmla="val 67391"/>
            </a:avLst>
          </a:pr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0" name="Straight Arrow Connector 2059">
            <a:extLst>
              <a:ext uri="{FF2B5EF4-FFF2-40B4-BE49-F238E27FC236}">
                <a16:creationId xmlns:a16="http://schemas.microsoft.com/office/drawing/2014/main" id="{09546305-1747-37BA-814E-14C830244F64}"/>
              </a:ext>
            </a:extLst>
          </p:cNvPr>
          <p:cNvCxnSpPr>
            <a:cxnSpLocks/>
          </p:cNvCxnSpPr>
          <p:nvPr/>
        </p:nvCxnSpPr>
        <p:spPr>
          <a:xfrm flipV="1">
            <a:off x="10581923" y="3090700"/>
            <a:ext cx="0" cy="836213"/>
          </a:xfrm>
          <a:prstGeom prst="straightConnector1">
            <a:avLst/>
          </a:prstGeom>
          <a:ln w="38100">
            <a:solidFill>
              <a:srgbClr val="00B0F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Arc 2062">
            <a:extLst>
              <a:ext uri="{FF2B5EF4-FFF2-40B4-BE49-F238E27FC236}">
                <a16:creationId xmlns:a16="http://schemas.microsoft.com/office/drawing/2014/main" id="{E1624DB4-016C-3077-46EB-132F0E4080D4}"/>
              </a:ext>
            </a:extLst>
          </p:cNvPr>
          <p:cNvSpPr/>
          <p:nvPr/>
        </p:nvSpPr>
        <p:spPr>
          <a:xfrm rot="5400000">
            <a:off x="10342001" y="2773843"/>
            <a:ext cx="859400" cy="870948"/>
          </a:xfrm>
          <a:prstGeom prst="arc">
            <a:avLst>
              <a:gd name="adj1" fmla="val 15713422"/>
              <a:gd name="adj2" fmla="val 813831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2" name="Straight Connector 2071">
            <a:extLst>
              <a:ext uri="{FF2B5EF4-FFF2-40B4-BE49-F238E27FC236}">
                <a16:creationId xmlns:a16="http://schemas.microsoft.com/office/drawing/2014/main" id="{E66A9FA5-736B-9C05-A1A8-E5EEEF7CAF1F}"/>
              </a:ext>
            </a:extLst>
          </p:cNvPr>
          <p:cNvCxnSpPr>
            <a:cxnSpLocks/>
            <a:endCxn id="33" idx="0"/>
          </p:cNvCxnSpPr>
          <p:nvPr/>
        </p:nvCxnSpPr>
        <p:spPr>
          <a:xfrm flipV="1">
            <a:off x="10250551" y="2521892"/>
            <a:ext cx="0" cy="658827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790CBF31-570A-5FC6-2F70-7F641E3BAE32}"/>
              </a:ext>
            </a:extLst>
          </p:cNvPr>
          <p:cNvSpPr/>
          <p:nvPr/>
        </p:nvSpPr>
        <p:spPr>
          <a:xfrm>
            <a:off x="10218506" y="3074065"/>
            <a:ext cx="363417" cy="852848"/>
          </a:xfrm>
          <a:prstGeom prst="rect">
            <a:avLst/>
          </a:prstGeom>
          <a:solidFill>
            <a:schemeClr val="accent1">
              <a:lumMod val="60000"/>
              <a:lumOff val="40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3" name="Straight Connector 2082">
            <a:extLst>
              <a:ext uri="{FF2B5EF4-FFF2-40B4-BE49-F238E27FC236}">
                <a16:creationId xmlns:a16="http://schemas.microsoft.com/office/drawing/2014/main" id="{36FAF60B-6EEB-8EBA-F288-4B387C5C5A55}"/>
              </a:ext>
            </a:extLst>
          </p:cNvPr>
          <p:cNvCxnSpPr>
            <a:cxnSpLocks/>
          </p:cNvCxnSpPr>
          <p:nvPr/>
        </p:nvCxnSpPr>
        <p:spPr>
          <a:xfrm flipV="1">
            <a:off x="8162671" y="2521892"/>
            <a:ext cx="0" cy="658827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24937A81-5349-0873-5EEC-9977F245BA74}"/>
              </a:ext>
            </a:extLst>
          </p:cNvPr>
          <p:cNvSpPr/>
          <p:nvPr/>
        </p:nvSpPr>
        <p:spPr>
          <a:xfrm>
            <a:off x="7866111" y="3058329"/>
            <a:ext cx="291139" cy="4998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5" name="Straight Arrow Connector 2084">
            <a:extLst>
              <a:ext uri="{FF2B5EF4-FFF2-40B4-BE49-F238E27FC236}">
                <a16:creationId xmlns:a16="http://schemas.microsoft.com/office/drawing/2014/main" id="{4B1415CD-86F1-BBF9-5461-43BEDD81AF5D}"/>
              </a:ext>
            </a:extLst>
          </p:cNvPr>
          <p:cNvCxnSpPr>
            <a:cxnSpLocks/>
          </p:cNvCxnSpPr>
          <p:nvPr/>
        </p:nvCxnSpPr>
        <p:spPr>
          <a:xfrm flipH="1">
            <a:off x="9947658" y="5962374"/>
            <a:ext cx="7326" cy="484342"/>
          </a:xfrm>
          <a:prstGeom prst="straightConnector1">
            <a:avLst/>
          </a:prstGeom>
          <a:ln w="38100">
            <a:solidFill>
              <a:srgbClr val="FF2F2F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Straight Connector 2085">
            <a:extLst>
              <a:ext uri="{FF2B5EF4-FFF2-40B4-BE49-F238E27FC236}">
                <a16:creationId xmlns:a16="http://schemas.microsoft.com/office/drawing/2014/main" id="{99B65ACB-F9D2-EC00-9C67-776A2792D419}"/>
              </a:ext>
            </a:extLst>
          </p:cNvPr>
          <p:cNvCxnSpPr>
            <a:cxnSpLocks/>
          </p:cNvCxnSpPr>
          <p:nvPr/>
        </p:nvCxnSpPr>
        <p:spPr>
          <a:xfrm flipV="1">
            <a:off x="9799587" y="5380249"/>
            <a:ext cx="0" cy="658827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4246CEB0-5A6A-E5CC-DFBD-0355C3CF5B37}"/>
              </a:ext>
            </a:extLst>
          </p:cNvPr>
          <p:cNvSpPr/>
          <p:nvPr/>
        </p:nvSpPr>
        <p:spPr>
          <a:xfrm>
            <a:off x="9794063" y="5970671"/>
            <a:ext cx="151094" cy="455723"/>
          </a:xfrm>
          <a:prstGeom prst="rect">
            <a:avLst/>
          </a:prstGeom>
          <a:solidFill>
            <a:srgbClr val="E26960">
              <a:alpha val="47000"/>
            </a:srgbClr>
          </a:solidFill>
          <a:ln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7" name="Rectangle 2086">
            <a:extLst>
              <a:ext uri="{FF2B5EF4-FFF2-40B4-BE49-F238E27FC236}">
                <a16:creationId xmlns:a16="http://schemas.microsoft.com/office/drawing/2014/main" id="{1B28A80F-F69F-C648-2EDF-CA12EFEE83BD}"/>
              </a:ext>
            </a:extLst>
          </p:cNvPr>
          <p:cNvSpPr/>
          <p:nvPr/>
        </p:nvSpPr>
        <p:spPr>
          <a:xfrm>
            <a:off x="8425197" y="5957258"/>
            <a:ext cx="173440" cy="8528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8" name="Straight Connector 2087">
            <a:extLst>
              <a:ext uri="{FF2B5EF4-FFF2-40B4-BE49-F238E27FC236}">
                <a16:creationId xmlns:a16="http://schemas.microsoft.com/office/drawing/2014/main" id="{10EF92C2-0762-1140-969E-2BE301198B06}"/>
              </a:ext>
            </a:extLst>
          </p:cNvPr>
          <p:cNvCxnSpPr>
            <a:cxnSpLocks/>
          </p:cNvCxnSpPr>
          <p:nvPr/>
        </p:nvCxnSpPr>
        <p:spPr>
          <a:xfrm flipV="1">
            <a:off x="8591016" y="5331525"/>
            <a:ext cx="0" cy="658827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Straight Arrow Connector 2088">
            <a:extLst>
              <a:ext uri="{FF2B5EF4-FFF2-40B4-BE49-F238E27FC236}">
                <a16:creationId xmlns:a16="http://schemas.microsoft.com/office/drawing/2014/main" id="{ED5961E3-F800-E8CB-28BD-0436111DC99C}"/>
              </a:ext>
            </a:extLst>
          </p:cNvPr>
          <p:cNvCxnSpPr>
            <a:cxnSpLocks/>
          </p:cNvCxnSpPr>
          <p:nvPr/>
        </p:nvCxnSpPr>
        <p:spPr>
          <a:xfrm flipV="1">
            <a:off x="8418239" y="5967604"/>
            <a:ext cx="0" cy="836213"/>
          </a:xfrm>
          <a:prstGeom prst="straightConnector1">
            <a:avLst/>
          </a:prstGeom>
          <a:ln w="38100">
            <a:solidFill>
              <a:srgbClr val="00B0F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Straight Arrow Connector 2078">
            <a:extLst>
              <a:ext uri="{FF2B5EF4-FFF2-40B4-BE49-F238E27FC236}">
                <a16:creationId xmlns:a16="http://schemas.microsoft.com/office/drawing/2014/main" id="{D3996390-88BE-4C87-B351-A47DFD760728}"/>
              </a:ext>
            </a:extLst>
          </p:cNvPr>
          <p:cNvCxnSpPr>
            <a:cxnSpLocks/>
          </p:cNvCxnSpPr>
          <p:nvPr/>
        </p:nvCxnSpPr>
        <p:spPr>
          <a:xfrm flipH="1">
            <a:off x="7860364" y="3075478"/>
            <a:ext cx="7326" cy="484342"/>
          </a:xfrm>
          <a:prstGeom prst="straightConnector1">
            <a:avLst/>
          </a:prstGeom>
          <a:ln w="38100">
            <a:solidFill>
              <a:srgbClr val="FF2F2F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12F973CD-8FE2-B596-8A48-A6B8CCFDFA94}"/>
              </a:ext>
            </a:extLst>
          </p:cNvPr>
          <p:cNvSpPr/>
          <p:nvPr/>
        </p:nvSpPr>
        <p:spPr>
          <a:xfrm>
            <a:off x="5755121" y="5121928"/>
            <a:ext cx="363417" cy="852848"/>
          </a:xfrm>
          <a:prstGeom prst="rect">
            <a:avLst/>
          </a:prstGeom>
          <a:solidFill>
            <a:schemeClr val="accent1">
              <a:lumMod val="60000"/>
              <a:lumOff val="40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1" name="Rectangle 2090">
            <a:extLst>
              <a:ext uri="{FF2B5EF4-FFF2-40B4-BE49-F238E27FC236}">
                <a16:creationId xmlns:a16="http://schemas.microsoft.com/office/drawing/2014/main" id="{056C590D-D5DA-290E-ED87-CDB384D6ED02}"/>
              </a:ext>
            </a:extLst>
          </p:cNvPr>
          <p:cNvSpPr/>
          <p:nvPr/>
        </p:nvSpPr>
        <p:spPr>
          <a:xfrm>
            <a:off x="5755121" y="5987159"/>
            <a:ext cx="363416" cy="4998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C052E38D-720A-BBAC-ACCA-F12D55EB065B}"/>
              </a:ext>
            </a:extLst>
          </p:cNvPr>
          <p:cNvSpPr/>
          <p:nvPr/>
        </p:nvSpPr>
        <p:spPr>
          <a:xfrm>
            <a:off x="5570774" y="5629622"/>
            <a:ext cx="173440" cy="8528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3" name="Rectangle 2092">
            <a:extLst>
              <a:ext uri="{FF2B5EF4-FFF2-40B4-BE49-F238E27FC236}">
                <a16:creationId xmlns:a16="http://schemas.microsoft.com/office/drawing/2014/main" id="{96235AC1-7451-6476-87BA-AB54B7919EFE}"/>
              </a:ext>
            </a:extLst>
          </p:cNvPr>
          <p:cNvSpPr/>
          <p:nvPr/>
        </p:nvSpPr>
        <p:spPr>
          <a:xfrm>
            <a:off x="5564283" y="5126355"/>
            <a:ext cx="178026" cy="485360"/>
          </a:xfrm>
          <a:prstGeom prst="rect">
            <a:avLst/>
          </a:prstGeom>
          <a:solidFill>
            <a:srgbClr val="E26960">
              <a:alpha val="47000"/>
            </a:srgbClr>
          </a:solidFill>
          <a:ln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458AE-B1ED-9746-C755-453B2503EB14}"/>
              </a:ext>
            </a:extLst>
          </p:cNvPr>
          <p:cNvSpPr txBox="1"/>
          <p:nvPr/>
        </p:nvSpPr>
        <p:spPr>
          <a:xfrm>
            <a:off x="1333186" y="6446716"/>
            <a:ext cx="2991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[1] Sanchez et al.,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J </a:t>
            </a:r>
            <a:r>
              <a:rPr lang="en-US" sz="1200" i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Physiol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(2019)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858462-C085-78CD-D2F7-EF1B837E3A1B}"/>
              </a:ext>
            </a:extLst>
          </p:cNvPr>
          <p:cNvCxnSpPr>
            <a:cxnSpLocks/>
          </p:cNvCxnSpPr>
          <p:nvPr/>
        </p:nvCxnSpPr>
        <p:spPr>
          <a:xfrm flipH="1" flipV="1">
            <a:off x="5838698" y="5117357"/>
            <a:ext cx="2250" cy="136511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C5620D-DD22-3403-05F4-763C365710B9}"/>
              </a:ext>
            </a:extLst>
          </p:cNvPr>
          <p:cNvCxnSpPr>
            <a:cxnSpLocks/>
          </p:cNvCxnSpPr>
          <p:nvPr/>
        </p:nvCxnSpPr>
        <p:spPr>
          <a:xfrm>
            <a:off x="5564283" y="5817066"/>
            <a:ext cx="55425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4CCAC9-2CAD-9EDE-A649-C8D2F2137596}"/>
              </a:ext>
            </a:extLst>
          </p:cNvPr>
          <p:cNvCxnSpPr>
            <a:cxnSpLocks/>
          </p:cNvCxnSpPr>
          <p:nvPr/>
        </p:nvCxnSpPr>
        <p:spPr>
          <a:xfrm>
            <a:off x="9326386" y="803502"/>
            <a:ext cx="782193" cy="2173992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E4FE12-547F-18BA-1428-EF88EC402DF1}"/>
              </a:ext>
            </a:extLst>
          </p:cNvPr>
          <p:cNvCxnSpPr>
            <a:cxnSpLocks/>
          </p:cNvCxnSpPr>
          <p:nvPr/>
        </p:nvCxnSpPr>
        <p:spPr>
          <a:xfrm flipH="1">
            <a:off x="8248347" y="785712"/>
            <a:ext cx="854455" cy="2287972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53D9795-B5BB-8678-EDF4-95559693E7E3}"/>
              </a:ext>
            </a:extLst>
          </p:cNvPr>
          <p:cNvCxnSpPr>
            <a:cxnSpLocks/>
          </p:cNvCxnSpPr>
          <p:nvPr/>
        </p:nvCxnSpPr>
        <p:spPr>
          <a:xfrm>
            <a:off x="9348238" y="3811053"/>
            <a:ext cx="902313" cy="2136238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43A2CE-CD02-D8C4-0DFA-DF84169087CD}"/>
              </a:ext>
            </a:extLst>
          </p:cNvPr>
          <p:cNvCxnSpPr>
            <a:cxnSpLocks/>
          </p:cNvCxnSpPr>
          <p:nvPr/>
        </p:nvCxnSpPr>
        <p:spPr>
          <a:xfrm flipH="1">
            <a:off x="8157250" y="3806452"/>
            <a:ext cx="952601" cy="2154772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448E6F5A-B5CF-6311-0266-862F1A7D2545}"/>
              </a:ext>
            </a:extLst>
          </p:cNvPr>
          <p:cNvSpPr/>
          <p:nvPr/>
        </p:nvSpPr>
        <p:spPr>
          <a:xfrm>
            <a:off x="8972105" y="480154"/>
            <a:ext cx="496089" cy="487216"/>
          </a:xfrm>
          <a:prstGeom prst="ellipse">
            <a:avLst/>
          </a:prstGeom>
          <a:solidFill>
            <a:schemeClr val="bg1">
              <a:alpha val="47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6DD0D8-2EB6-9D1A-20A8-98D1F80D52A2}"/>
              </a:ext>
            </a:extLst>
          </p:cNvPr>
          <p:cNvSpPr/>
          <p:nvPr/>
        </p:nvSpPr>
        <p:spPr>
          <a:xfrm>
            <a:off x="8987335" y="3363671"/>
            <a:ext cx="480859" cy="479691"/>
          </a:xfrm>
          <a:prstGeom prst="ellipse">
            <a:avLst/>
          </a:prstGeom>
          <a:solidFill>
            <a:schemeClr val="bg1">
              <a:alpha val="47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CD41E4-6E29-61B8-76A1-7AF13D59F90B}"/>
              </a:ext>
            </a:extLst>
          </p:cNvPr>
          <p:cNvCxnSpPr>
            <a:cxnSpLocks/>
          </p:cNvCxnSpPr>
          <p:nvPr/>
        </p:nvCxnSpPr>
        <p:spPr>
          <a:xfrm flipH="1" flipV="1">
            <a:off x="4643664" y="3318757"/>
            <a:ext cx="858890" cy="1611"/>
          </a:xfrm>
          <a:prstGeom prst="straightConnector1">
            <a:avLst/>
          </a:prstGeom>
          <a:ln w="3810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Up 16">
            <a:extLst>
              <a:ext uri="{FF2B5EF4-FFF2-40B4-BE49-F238E27FC236}">
                <a16:creationId xmlns:a16="http://schemas.microsoft.com/office/drawing/2014/main" id="{26A28D8F-4928-9F00-CD91-914625DF6D72}"/>
              </a:ext>
            </a:extLst>
          </p:cNvPr>
          <p:cNvSpPr/>
          <p:nvPr/>
        </p:nvSpPr>
        <p:spPr>
          <a:xfrm rot="19595203">
            <a:off x="4333133" y="2720854"/>
            <a:ext cx="318323" cy="557979"/>
          </a:xfrm>
          <a:prstGeom prst="upArrow">
            <a:avLst>
              <a:gd name="adj1" fmla="val 41304"/>
              <a:gd name="adj2" fmla="val 67391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45B9D5-7548-CC0D-9946-427A033D879E}"/>
                  </a:ext>
                </a:extLst>
              </p:cNvPr>
              <p:cNvSpPr txBox="1"/>
              <p:nvPr/>
            </p:nvSpPr>
            <p:spPr>
              <a:xfrm>
                <a:off x="5080015" y="2840434"/>
                <a:ext cx="7149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𝑭𝒂𝒔𝒕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45B9D5-7548-CC0D-9946-427A033D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15" y="2840434"/>
                <a:ext cx="714903" cy="461665"/>
              </a:xfrm>
              <a:prstGeom prst="rect">
                <a:avLst/>
              </a:prstGeom>
              <a:blipFill>
                <a:blip r:embed="rId9"/>
                <a:stretch>
                  <a:fillRect l="-1695" r="-1949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1BD953-EF32-9B76-562A-7422894DA834}"/>
                  </a:ext>
                </a:extLst>
              </p:cNvPr>
              <p:cNvSpPr txBox="1"/>
              <p:nvPr/>
            </p:nvSpPr>
            <p:spPr>
              <a:xfrm>
                <a:off x="4282202" y="2408424"/>
                <a:ext cx="7149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</m:oMath>
                  </m:oMathPara>
                </a14:m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1BD953-EF32-9B76-562A-7422894D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202" y="2408424"/>
                <a:ext cx="71490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5F82F30-24EA-0F8F-0601-C71E08942DA7}"/>
              </a:ext>
            </a:extLst>
          </p:cNvPr>
          <p:cNvCxnSpPr>
            <a:cxnSpLocks/>
          </p:cNvCxnSpPr>
          <p:nvPr/>
        </p:nvCxnSpPr>
        <p:spPr>
          <a:xfrm flipH="1">
            <a:off x="4103702" y="3318757"/>
            <a:ext cx="1032006" cy="4369"/>
          </a:xfrm>
          <a:prstGeom prst="line">
            <a:avLst/>
          </a:prstGeom>
          <a:ln w="28575" cap="rnd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B19A98-B54D-FDF5-C016-807F79E2781C}"/>
                  </a:ext>
                </a:extLst>
              </p:cNvPr>
              <p:cNvSpPr txBox="1"/>
              <p:nvPr/>
            </p:nvSpPr>
            <p:spPr>
              <a:xfrm>
                <a:off x="153623" y="2612155"/>
                <a:ext cx="4160228" cy="983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𝑾𝒐𝒓𝒌</m:t>
                      </m:r>
                      <m:r>
                        <a:rPr lang="en-US" sz="24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𝑯𝑺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𝜹</m:t>
                          </m:r>
                        </m:sup>
                        <m:e>
                          <m:acc>
                            <m:accPr>
                              <m:chr m:val="⃗"/>
                              <m:ctrlP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acc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acc>
                          <m:r>
                            <a:rPr lang="en-US" sz="2400" b="1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B19A98-B54D-FDF5-C016-807F79E27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23" y="2612155"/>
                <a:ext cx="4160228" cy="9831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1">
            <a:extLst>
              <a:ext uri="{FF2B5EF4-FFF2-40B4-BE49-F238E27FC236}">
                <a16:creationId xmlns:a16="http://schemas.microsoft.com/office/drawing/2014/main" id="{D4C3BD47-1DB7-44B9-9045-0B2A5D0E8627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4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9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1" dur="indefinite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4" dur="indefinite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7" dur="indefinite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6" dur="indefinite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9" dur="indefinite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0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6" grpId="0"/>
      <p:bldP spid="52" grpId="0" animBg="1"/>
      <p:bldP spid="53" grpId="0"/>
      <p:bldP spid="55" grpId="0"/>
      <p:bldP spid="2051" grpId="0" animBg="1"/>
      <p:bldP spid="2053" grpId="0" animBg="1"/>
      <p:bldP spid="2063" grpId="0" animBg="1"/>
      <p:bldP spid="2075" grpId="0" animBg="1"/>
      <p:bldP spid="2078" grpId="0" animBg="1"/>
      <p:bldP spid="2084" grpId="0" animBg="1"/>
      <p:bldP spid="2087" grpId="0" animBg="1"/>
      <p:bldP spid="2090" grpId="0" animBg="1"/>
      <p:bldP spid="2091" grpId="0" animBg="1"/>
      <p:bldP spid="2092" grpId="0" animBg="1"/>
      <p:bldP spid="2093" grpId="0" animBg="1"/>
      <p:bldP spid="13" grpId="0" animBg="1"/>
      <p:bldP spid="17" grpId="0" animBg="1"/>
      <p:bldP spid="17" grpId="1" animBg="1"/>
      <p:bldP spid="19" grpId="0"/>
      <p:bldP spid="19" grpId="1"/>
      <p:bldP spid="20" grpId="0"/>
      <p:bldP spid="20" grpId="1"/>
      <p:bldP spid="24" grpId="0"/>
      <p:bldP spid="2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4EC37E-8F7C-F147-BEA6-3BFE64CB8129}"/>
              </a:ext>
            </a:extLst>
          </p:cNvPr>
          <p:cNvSpPr txBox="1"/>
          <p:nvPr/>
        </p:nvSpPr>
        <p:spPr>
          <a:xfrm>
            <a:off x="651329" y="147527"/>
            <a:ext cx="10651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Net Positive and Net Negative Work Rate Values Generally Decreased with Belt Speed Ratio</a:t>
            </a:r>
          </a:p>
        </p:txBody>
      </p:sp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99FD7E28-2026-27FD-A7F2-6C8F59B1F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8EA54-01FB-BEB4-A565-250DBC922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240"/>
          <a:stretch/>
        </p:blipFill>
        <p:spPr>
          <a:xfrm>
            <a:off x="5976830" y="1219322"/>
            <a:ext cx="5552661" cy="512686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EA74540-6ECA-4DA7-EE83-7CCA2554D071}"/>
              </a:ext>
            </a:extLst>
          </p:cNvPr>
          <p:cNvGrpSpPr/>
          <p:nvPr/>
        </p:nvGrpSpPr>
        <p:grpSpPr>
          <a:xfrm>
            <a:off x="10564233" y="996096"/>
            <a:ext cx="965146" cy="292388"/>
            <a:chOff x="4263728" y="732302"/>
            <a:chExt cx="965146" cy="29238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5168DD5-A618-90AF-E839-67003B27D294}"/>
                </a:ext>
              </a:extLst>
            </p:cNvPr>
            <p:cNvCxnSpPr>
              <a:cxnSpLocks/>
            </p:cNvCxnSpPr>
            <p:nvPr/>
          </p:nvCxnSpPr>
          <p:spPr>
            <a:xfrm>
              <a:off x="4263728" y="902825"/>
              <a:ext cx="229024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B83C52-7C9A-979C-7F50-16CB9D5BF383}"/>
                </a:ext>
              </a:extLst>
            </p:cNvPr>
            <p:cNvSpPr txBox="1"/>
            <p:nvPr/>
          </p:nvSpPr>
          <p:spPr>
            <a:xfrm>
              <a:off x="4523232" y="732302"/>
              <a:ext cx="70564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/>
                <a:t>Median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4686D04-A900-042C-3E5F-1B037485175C}"/>
              </a:ext>
            </a:extLst>
          </p:cNvPr>
          <p:cNvSpPr/>
          <p:nvPr/>
        </p:nvSpPr>
        <p:spPr>
          <a:xfrm>
            <a:off x="201555" y="1074510"/>
            <a:ext cx="560111" cy="66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778B94-4097-23BD-108D-FBA5A6BCFDA7}"/>
              </a:ext>
            </a:extLst>
          </p:cNvPr>
          <p:cNvSpPr/>
          <p:nvPr/>
        </p:nvSpPr>
        <p:spPr>
          <a:xfrm>
            <a:off x="5976830" y="1065258"/>
            <a:ext cx="560111" cy="665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96125E6-740A-A3D3-ED60-23B577C07437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1046B-9416-2193-B962-2F8871E4663C}"/>
              </a:ext>
            </a:extLst>
          </p:cNvPr>
          <p:cNvSpPr txBox="1"/>
          <p:nvPr/>
        </p:nvSpPr>
        <p:spPr>
          <a:xfrm>
            <a:off x="427559" y="1447971"/>
            <a:ext cx="5773042" cy="46825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Positive work rate by legs generally decreased compared to baseline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Significant decrease in positive work by fast leg</a:t>
            </a:r>
          </a:p>
          <a:p>
            <a:pPr lvl="1" fontAlgn="base">
              <a:lnSpc>
                <a:spcPct val="150000"/>
              </a:lnSpc>
            </a:pPr>
            <a:endParaRPr lang="en-US" sz="3600" dirty="0"/>
          </a:p>
          <a:p>
            <a:pPr marL="342900" indent="-34290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Negative work rate by legs generally decreased compared to baseline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dirty="0"/>
              <a:t>Significant decrease in negative work by slow leg</a:t>
            </a:r>
          </a:p>
          <a:p>
            <a:pPr marL="800100" lvl="1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2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99FD7E28-2026-27FD-A7F2-6C8F59B1F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904CD-5445-56EB-8DCF-33A06E77B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836" y="1141671"/>
            <a:ext cx="8044271" cy="56589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4EC37E-8F7C-F147-BEA6-3BFE64CB8129}"/>
              </a:ext>
            </a:extLst>
          </p:cNvPr>
          <p:cNvSpPr txBox="1"/>
          <p:nvPr/>
        </p:nvSpPr>
        <p:spPr>
          <a:xfrm>
            <a:off x="1299571" y="0"/>
            <a:ext cx="9448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We predicted shorter stance time and longer swing time for the fast leg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85E334-01EE-F40D-1A61-A02178380016}"/>
              </a:ext>
            </a:extLst>
          </p:cNvPr>
          <p:cNvSpPr/>
          <p:nvPr/>
        </p:nvSpPr>
        <p:spPr>
          <a:xfrm>
            <a:off x="9136957" y="1850647"/>
            <a:ext cx="714903" cy="143613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788C03-D39F-6853-5A18-3CAC48D550D6}"/>
              </a:ext>
            </a:extLst>
          </p:cNvPr>
          <p:cNvSpPr/>
          <p:nvPr/>
        </p:nvSpPr>
        <p:spPr>
          <a:xfrm>
            <a:off x="9136957" y="4733202"/>
            <a:ext cx="714903" cy="143613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3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4EC37E-8F7C-F147-BEA6-3BFE64CB8129}"/>
              </a:ext>
            </a:extLst>
          </p:cNvPr>
          <p:cNvSpPr txBox="1"/>
          <p:nvPr/>
        </p:nvSpPr>
        <p:spPr>
          <a:xfrm>
            <a:off x="999793" y="0"/>
            <a:ext cx="10192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Good-enough predictions were closer to empirical asymmetry values than optimality predictions</a:t>
            </a:r>
          </a:p>
        </p:txBody>
      </p:sp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99FD7E28-2026-27FD-A7F2-6C8F59B1F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01928-EC45-DE32-3624-82521EB3A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30"/>
          <a:stretch/>
        </p:blipFill>
        <p:spPr>
          <a:xfrm>
            <a:off x="960039" y="1092472"/>
            <a:ext cx="9997602" cy="571344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A1C3E3-AB7C-9531-DFF9-BC151AA11F8E}"/>
              </a:ext>
            </a:extLst>
          </p:cNvPr>
          <p:cNvSpPr/>
          <p:nvPr/>
        </p:nvSpPr>
        <p:spPr>
          <a:xfrm>
            <a:off x="4951379" y="1915243"/>
            <a:ext cx="2752927" cy="2782110"/>
          </a:xfrm>
          <a:prstGeom prst="rect">
            <a:avLst/>
          </a:prstGeom>
          <a:solidFill>
            <a:schemeClr val="bg1">
              <a:lumMod val="6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ED96DE-5EC5-1E96-5834-CF1C1ECDBC83}"/>
              </a:ext>
            </a:extLst>
          </p:cNvPr>
          <p:cNvSpPr txBox="1"/>
          <p:nvPr/>
        </p:nvSpPr>
        <p:spPr>
          <a:xfrm>
            <a:off x="5568764" y="2291764"/>
            <a:ext cx="1557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Empirical Observations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F6FF04-9855-F942-1A55-872F319DA4F4}"/>
              </a:ext>
            </a:extLst>
          </p:cNvPr>
          <p:cNvSpPr txBox="1"/>
          <p:nvPr/>
        </p:nvSpPr>
        <p:spPr>
          <a:xfrm>
            <a:off x="8397765" y="3317873"/>
            <a:ext cx="1749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Prior Simulation Predictions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4E2E93CB-EEB2-E6C4-6361-A686E21188D2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1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C29147-E85E-06AE-7F4E-0F51EB274D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DC29147-E85E-06AE-7F4E-0F51EB274DC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92B54D2-A3E1-F89A-79CC-56EC2AE3420C}"/>
              </a:ext>
            </a:extLst>
          </p:cNvPr>
          <p:cNvSpPr/>
          <p:nvPr/>
        </p:nvSpPr>
        <p:spPr>
          <a:xfrm>
            <a:off x="8089392" y="1822704"/>
            <a:ext cx="803562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2E818-A63A-C60F-C204-1A6C4BD4F1A4}"/>
              </a:ext>
            </a:extLst>
          </p:cNvPr>
          <p:cNvSpPr/>
          <p:nvPr/>
        </p:nvSpPr>
        <p:spPr>
          <a:xfrm>
            <a:off x="8892955" y="1777746"/>
            <a:ext cx="296766" cy="12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40E5B-BF39-4557-77F3-23C25A5723C6}"/>
              </a:ext>
            </a:extLst>
          </p:cNvPr>
          <p:cNvSpPr/>
          <p:nvPr/>
        </p:nvSpPr>
        <p:spPr>
          <a:xfrm>
            <a:off x="8892954" y="1945090"/>
            <a:ext cx="296766" cy="12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Related image">
            <a:extLst>
              <a:ext uri="{FF2B5EF4-FFF2-40B4-BE49-F238E27FC236}">
                <a16:creationId xmlns:a16="http://schemas.microsoft.com/office/drawing/2014/main" id="{4D560D93-6329-9099-FA61-EB2039020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2C25F-199A-48D9-8FFF-5D3105839668}"/>
              </a:ext>
            </a:extLst>
          </p:cNvPr>
          <p:cNvSpPr txBox="1"/>
          <p:nvPr/>
        </p:nvSpPr>
        <p:spPr>
          <a:xfrm>
            <a:off x="1424965" y="140075"/>
            <a:ext cx="924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Key 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50998-6649-687C-831A-A944BB77317B}"/>
              </a:ext>
            </a:extLst>
          </p:cNvPr>
          <p:cNvSpPr txBox="1"/>
          <p:nvPr/>
        </p:nvSpPr>
        <p:spPr>
          <a:xfrm>
            <a:off x="414528" y="1150659"/>
            <a:ext cx="11265408" cy="45550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Developed an evolutionary-gradient-based search algorithm that used gradient thresholding to find </a:t>
            </a:r>
            <a:r>
              <a:rPr lang="en-US" sz="2400" b="1" dirty="0"/>
              <a:t>families of good-enough</a:t>
            </a:r>
            <a:r>
              <a:rPr lang="en-US" sz="2400" dirty="0"/>
              <a:t> solutions for split-belt gait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200" dirty="0"/>
              <a:t>Could explain the variability observed within individuals’ gait features</a:t>
            </a:r>
          </a:p>
          <a:p>
            <a:pPr fontAlgn="base"/>
            <a:endParaRPr lang="en-US" sz="2400" dirty="0"/>
          </a:p>
          <a:p>
            <a:pPr fontAlgn="base"/>
            <a:endParaRPr 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The good-enough search algorithm predicted generally </a:t>
            </a:r>
            <a:r>
              <a:rPr lang="en-US" sz="2400" b="1" dirty="0"/>
              <a:t>positive</a:t>
            </a:r>
            <a:r>
              <a:rPr lang="en-US" sz="2400" dirty="0"/>
              <a:t> values for </a:t>
            </a:r>
            <a:r>
              <a:rPr lang="en-US" sz="2400" b="1" dirty="0"/>
              <a:t>asymmetry</a:t>
            </a:r>
            <a:r>
              <a:rPr lang="en-US" sz="2400" dirty="0"/>
              <a:t> features that helped </a:t>
            </a:r>
            <a:r>
              <a:rPr lang="en-US" sz="2400" b="1" dirty="0"/>
              <a:t>reduce the net positive work</a:t>
            </a:r>
            <a:r>
              <a:rPr lang="en-US" sz="2400" dirty="0"/>
              <a:t> rate required by legs</a:t>
            </a:r>
          </a:p>
          <a:p>
            <a:pPr lvl="1" fontAlgn="base"/>
            <a:endParaRPr lang="en-US" sz="2400" b="1" dirty="0"/>
          </a:p>
          <a:p>
            <a:pPr lvl="1" fontAlgn="base"/>
            <a:endParaRPr lang="en-US" sz="16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The family of potential good-enough solutions could predict the empirical observations of gait asymmetry features better than strict optimality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Other principles than optimality, such as </a:t>
            </a:r>
            <a:r>
              <a:rPr lang="en-US" sz="2200" b="1" dirty="0">
                <a:solidFill>
                  <a:srgbClr val="000000"/>
                </a:solidFill>
                <a:cs typeface="Arial" panose="020B0604020202020204" pitchFamily="34" charset="0"/>
              </a:rPr>
              <a:t>feasibility</a:t>
            </a:r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 or </a:t>
            </a:r>
            <a:r>
              <a:rPr lang="en-US" sz="2200" b="1" dirty="0">
                <a:solidFill>
                  <a:srgbClr val="000000"/>
                </a:solidFill>
                <a:cs typeface="Arial" panose="020B0604020202020204" pitchFamily="34" charset="0"/>
              </a:rPr>
              <a:t>good-enough</a:t>
            </a:r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 control </a:t>
            </a:r>
            <a:r>
              <a:rPr lang="en-US" sz="2200" b="1" dirty="0">
                <a:solidFill>
                  <a:srgbClr val="000000"/>
                </a:solidFill>
                <a:cs typeface="Arial" panose="020B0604020202020204" pitchFamily="34" charset="0"/>
              </a:rPr>
              <a:t>may explain action selection</a:t>
            </a:r>
            <a:r>
              <a:rPr 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 in individuals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225FEF6D-F738-4D58-531B-1173D0AC751E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62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BA56352-7A50-4659-B69D-0CB42428275A}"/>
              </a:ext>
            </a:extLst>
          </p:cNvPr>
          <p:cNvSpPr txBox="1">
            <a:spLocks/>
          </p:cNvSpPr>
          <p:nvPr/>
        </p:nvSpPr>
        <p:spPr>
          <a:xfrm>
            <a:off x="8798984" y="6100232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94F8D-76DC-4F8F-9C8C-335196F26935}"/>
              </a:ext>
            </a:extLst>
          </p:cNvPr>
          <p:cNvSpPr txBox="1"/>
          <p:nvPr/>
        </p:nvSpPr>
        <p:spPr>
          <a:xfrm>
            <a:off x="537815" y="726125"/>
            <a:ext cx="105059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Make predictions in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novel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 conditions</a:t>
            </a: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Adaptive walking; how do people change in novel conditions?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Make p</a:t>
            </a: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redictions prior to interventions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Predict how behaviors might vary given cost and neuromotor impairment</a:t>
            </a:r>
          </a:p>
          <a:p>
            <a:pPr marL="1085850" lvl="2" indent="-1714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</a:rPr>
              <a:t>Iterative design of </a:t>
            </a:r>
            <a:r>
              <a:rPr lang="en-US" sz="2400" b="1" dirty="0" err="1">
                <a:solidFill>
                  <a:prstClr val="black"/>
                </a:solidFill>
              </a:rPr>
              <a:t>neuroimpaired</a:t>
            </a:r>
            <a:r>
              <a:rPr lang="en-US" sz="2400" b="1" dirty="0">
                <a:solidFill>
                  <a:prstClr val="black"/>
                </a:solidFill>
              </a:rPr>
              <a:t> gait rehabilitation</a:t>
            </a:r>
            <a:r>
              <a:rPr lang="en-US" sz="2400" dirty="0">
                <a:solidFill>
                  <a:prstClr val="black"/>
                </a:solidFill>
              </a:rPr>
              <a:t> prior to experiments</a:t>
            </a:r>
            <a:endParaRPr lang="en-US" sz="2800" dirty="0">
              <a:solidFill>
                <a:prstClr val="black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Prosthetic legs</a:t>
            </a:r>
            <a:endParaRPr kumimoji="0" lang="en-US" sz="2400" b="0" i="0" u="none" strike="noStrike" kern="1200" cap="none" spc="0" normalizeH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S</a:t>
            </a: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urgeries and FES</a:t>
            </a:r>
          </a:p>
        </p:txBody>
      </p:sp>
      <p:pic>
        <p:nvPicPr>
          <p:cNvPr id="43" name="bandicam 2021-12-09 12-05-00-23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12" end="3330"/>
                </p14:media>
              </p:ext>
            </p:extLst>
          </p:nvPr>
        </p:nvPicPr>
        <p:blipFill rotWithShape="1">
          <a:blip r:embed="rId5"/>
          <a:srcRect t="5150"/>
          <a:stretch>
            <a:fillRect/>
          </a:stretch>
        </p:blipFill>
        <p:spPr>
          <a:xfrm>
            <a:off x="4254563" y="5090230"/>
            <a:ext cx="2899104" cy="14198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304055" y="3559147"/>
            <a:ext cx="3340459" cy="3262130"/>
            <a:chOff x="2288476" y="3310277"/>
            <a:chExt cx="3340459" cy="3262130"/>
          </a:xfrm>
        </p:grpSpPr>
        <p:grpSp>
          <p:nvGrpSpPr>
            <p:cNvPr id="40" name="Group 39"/>
            <p:cNvGrpSpPr/>
            <p:nvPr/>
          </p:nvGrpSpPr>
          <p:grpSpPr>
            <a:xfrm>
              <a:off x="2433484" y="3310277"/>
              <a:ext cx="3195451" cy="3262130"/>
              <a:chOff x="7169395" y="967442"/>
              <a:chExt cx="3541096" cy="3201772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D78EDB4-A571-41A4-A5CB-79254327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9395" y="1027740"/>
                <a:ext cx="3541096" cy="3141474"/>
              </a:xfrm>
              <a:prstGeom prst="rect">
                <a:avLst/>
              </a:prstGeom>
            </p:spPr>
          </p:pic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AD83F31-E206-4575-981D-7D17E0EE43EA}"/>
                  </a:ext>
                </a:extLst>
              </p:cNvPr>
              <p:cNvSpPr/>
              <p:nvPr/>
            </p:nvSpPr>
            <p:spPr>
              <a:xfrm>
                <a:off x="8586439" y="967442"/>
                <a:ext cx="285905" cy="13475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AD83F31-E206-4575-981D-7D17E0EE43EA}"/>
                </a:ext>
              </a:extLst>
            </p:cNvPr>
            <p:cNvSpPr/>
            <p:nvPr/>
          </p:nvSpPr>
          <p:spPr>
            <a:xfrm>
              <a:off x="2288476" y="3343805"/>
              <a:ext cx="410458" cy="2881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AD83F31-E206-4575-981D-7D17E0EE43EA}"/>
                </a:ext>
              </a:extLst>
            </p:cNvPr>
            <p:cNvSpPr/>
            <p:nvPr/>
          </p:nvSpPr>
          <p:spPr>
            <a:xfrm>
              <a:off x="2297862" y="4854023"/>
              <a:ext cx="410458" cy="1867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789181" y="4107781"/>
            <a:ext cx="1692942" cy="2520159"/>
            <a:chOff x="1769853" y="3933642"/>
            <a:chExt cx="1692942" cy="252015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75659" y="3933642"/>
              <a:ext cx="1687136" cy="2520159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D83F31-E206-4575-981D-7D17E0EE43EA}"/>
                </a:ext>
              </a:extLst>
            </p:cNvPr>
            <p:cNvSpPr/>
            <p:nvPr/>
          </p:nvSpPr>
          <p:spPr>
            <a:xfrm>
              <a:off x="1769853" y="4021560"/>
              <a:ext cx="518278" cy="1724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030658" y="4080146"/>
            <a:ext cx="1423841" cy="2531640"/>
            <a:chOff x="4705609" y="3949866"/>
            <a:chExt cx="1423841" cy="253164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02079" y="3949866"/>
              <a:ext cx="1327371" cy="253164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AD83F31-E206-4575-981D-7D17E0EE43EA}"/>
                </a:ext>
              </a:extLst>
            </p:cNvPr>
            <p:cNvSpPr/>
            <p:nvPr/>
          </p:nvSpPr>
          <p:spPr>
            <a:xfrm>
              <a:off x="4705609" y="4035327"/>
              <a:ext cx="518278" cy="1724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088347" y="4107781"/>
            <a:ext cx="1449466" cy="2503936"/>
            <a:chOff x="8045889" y="3932110"/>
            <a:chExt cx="1449466" cy="25039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4788" y="3932110"/>
              <a:ext cx="1230567" cy="2503936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AD83F31-E206-4575-981D-7D17E0EE43EA}"/>
                </a:ext>
              </a:extLst>
            </p:cNvPr>
            <p:cNvSpPr/>
            <p:nvPr/>
          </p:nvSpPr>
          <p:spPr>
            <a:xfrm>
              <a:off x="8045889" y="3977820"/>
              <a:ext cx="518278" cy="1724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8" descr="Related image">
            <a:extLst>
              <a:ext uri="{FF2B5EF4-FFF2-40B4-BE49-F238E27FC236}">
                <a16:creationId xmlns:a16="http://schemas.microsoft.com/office/drawing/2014/main" id="{77B7C222-31AE-B722-5131-C0031CDFF4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9EEDA-6CB3-2E83-2080-D434E7EA80D0}"/>
              </a:ext>
            </a:extLst>
          </p:cNvPr>
          <p:cNvSpPr txBox="1"/>
          <p:nvPr/>
        </p:nvSpPr>
        <p:spPr>
          <a:xfrm>
            <a:off x="1473733" y="85971"/>
            <a:ext cx="924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Potential Applications of Predictive Simulations</a:t>
            </a:r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58291040-D640-304B-25F3-8337CA3E0916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086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483" y="1164572"/>
            <a:ext cx="10902223" cy="45288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400" dirty="0">
                <a:solidFill>
                  <a:srgbClr val="000000"/>
                </a:solidFill>
                <a:cs typeface="Arial"/>
              </a:rPr>
              <a:t>Behaviors selected based on evaluation of their </a:t>
            </a:r>
            <a:r>
              <a:rPr lang="en-US" sz="2400" b="1" dirty="0">
                <a:solidFill>
                  <a:srgbClr val="000000"/>
                </a:solidFill>
                <a:cs typeface="Arial"/>
              </a:rPr>
              <a:t>cost </a:t>
            </a:r>
            <a:endParaRPr lang="en-US" sz="2400" dirty="0">
              <a:solidFill>
                <a:srgbClr val="000000"/>
              </a:solidFill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200" dirty="0">
                <a:solidFill>
                  <a:srgbClr val="000000"/>
                </a:solidFill>
                <a:cs typeface="Arial"/>
              </a:rPr>
              <a:t>Reinforcement learning </a:t>
            </a:r>
            <a:r>
              <a:rPr lang="en-US" sz="2200" baseline="30000" dirty="0">
                <a:solidFill>
                  <a:srgbClr val="000000"/>
                </a:solidFill>
                <a:cs typeface="Arial"/>
              </a:rPr>
              <a:t>4</a:t>
            </a:r>
            <a:endParaRPr lang="en-US" sz="2200" dirty="0">
              <a:solidFill>
                <a:srgbClr val="000000"/>
              </a:solidFill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200" dirty="0">
                <a:solidFill>
                  <a:srgbClr val="000000"/>
                </a:solidFill>
                <a:cs typeface="Arial"/>
              </a:rPr>
              <a:t>Supervised learning </a:t>
            </a:r>
            <a:r>
              <a:rPr lang="en-US" sz="2200" baseline="30000" dirty="0">
                <a:solidFill>
                  <a:srgbClr val="000000"/>
                </a:solidFill>
                <a:cs typeface="Arial"/>
              </a:rPr>
              <a:t>5</a:t>
            </a:r>
            <a:endParaRPr lang="en-US" sz="2200" dirty="0">
              <a:solidFill>
                <a:srgbClr val="000000"/>
              </a:solidFill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2200" dirty="0">
                <a:solidFill>
                  <a:srgbClr val="000000"/>
                </a:solidFill>
                <a:cs typeface="Arial"/>
              </a:rPr>
              <a:t>Gradient descent </a:t>
            </a:r>
            <a:r>
              <a:rPr lang="en-US" sz="2200" baseline="30000" dirty="0">
                <a:solidFill>
                  <a:srgbClr val="000000"/>
                </a:solidFill>
                <a:cs typeface="Arial"/>
              </a:rPr>
              <a:t>6, 7</a:t>
            </a:r>
            <a:endParaRPr lang="en-US" sz="2200" dirty="0">
              <a:solidFill>
                <a:srgbClr val="000000"/>
              </a:solidFill>
              <a:cs typeface="Arial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endParaRPr lang="en-US" sz="2200" dirty="0">
              <a:solidFill>
                <a:srgbClr val="000000"/>
              </a:solidFill>
              <a:cs typeface="Arial"/>
            </a:endParaRPr>
          </a:p>
          <a:p>
            <a:pPr marL="457200" lvl="1" indent="0"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en-US" sz="2200" dirty="0">
              <a:solidFill>
                <a:srgbClr val="000000"/>
              </a:solidFill>
              <a:cs typeface="Arial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b="1" dirty="0">
                <a:solidFill>
                  <a:prstClr val="black"/>
                </a:solidFill>
              </a:rPr>
              <a:t>Cost </a:t>
            </a:r>
            <a:r>
              <a:rPr lang="en-US" sz="2400" baseline="30000" dirty="0">
                <a:solidFill>
                  <a:prstClr val="black"/>
                </a:solidFill>
              </a:rPr>
              <a:t>8</a:t>
            </a:r>
            <a:endParaRPr lang="en-US" sz="2400" dirty="0">
              <a:solidFill>
                <a:prstClr val="black"/>
              </a:solidFill>
            </a:endParaRP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prstClr val="black"/>
                </a:solidFill>
              </a:rPr>
              <a:t>A scalar </a:t>
            </a:r>
            <a:r>
              <a:rPr lang="en-US" b="1" dirty="0">
                <a:solidFill>
                  <a:prstClr val="black"/>
                </a:solidFill>
              </a:rPr>
              <a:t>functional</a:t>
            </a:r>
            <a:r>
              <a:rPr lang="en-US" dirty="0">
                <a:solidFill>
                  <a:prstClr val="black"/>
                </a:solidFill>
              </a:rPr>
              <a:t> of controls and/or states 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olidFill>
                  <a:prstClr val="black"/>
                </a:solidFill>
              </a:rPr>
              <a:t>Evaluate and compare the </a:t>
            </a:r>
            <a:r>
              <a:rPr lang="en-US" b="1" dirty="0">
                <a:solidFill>
                  <a:prstClr val="black"/>
                </a:solidFill>
              </a:rPr>
              <a:t>goodness</a:t>
            </a:r>
            <a:r>
              <a:rPr lang="en-US" dirty="0">
                <a:solidFill>
                  <a:prstClr val="black"/>
                </a:solidFill>
              </a:rPr>
              <a:t> of strategies </a:t>
            </a:r>
          </a:p>
          <a:p>
            <a:pPr marL="0" indent="0">
              <a:spcBef>
                <a:spcPct val="0"/>
              </a:spcBef>
              <a:buNone/>
              <a:defRPr/>
            </a:pPr>
            <a:endParaRPr lang="en-US" dirty="0"/>
          </a:p>
          <a:p>
            <a:pPr>
              <a:spcBef>
                <a:spcPct val="0"/>
              </a:spcBef>
              <a:defRPr/>
            </a:pPr>
            <a:r>
              <a:rPr lang="en-US" sz="2400" dirty="0"/>
              <a:t>Examples of costs</a:t>
            </a:r>
          </a:p>
          <a:p>
            <a:pPr lvl="1">
              <a:spcBef>
                <a:spcPct val="0"/>
              </a:spcBef>
              <a:defRPr/>
            </a:pPr>
            <a:r>
              <a:rPr lang="en-US" sz="2300" dirty="0"/>
              <a:t>Energy expenditure or effort </a:t>
            </a:r>
            <a:r>
              <a:rPr lang="en-US" sz="2300" baseline="30000" dirty="0"/>
              <a:t>9</a:t>
            </a:r>
            <a:r>
              <a:rPr lang="en-US" sz="2300" dirty="0"/>
              <a:t>; Stability loss </a:t>
            </a:r>
            <a:r>
              <a:rPr lang="en-US" sz="2300" baseline="30000" dirty="0"/>
              <a:t>10</a:t>
            </a:r>
            <a:r>
              <a:rPr lang="en-US" sz="2300" dirty="0"/>
              <a:t>; Fatigue </a:t>
            </a:r>
            <a:r>
              <a:rPr lang="en-US" sz="2300" baseline="30000" dirty="0"/>
              <a:t>11</a:t>
            </a:r>
            <a:r>
              <a:rPr lang="en-US" sz="2300" dirty="0"/>
              <a:t>; Pain and emotional states</a:t>
            </a:r>
          </a:p>
          <a:p>
            <a:pPr>
              <a:lnSpc>
                <a:spcPct val="100000"/>
              </a:lnSpc>
              <a:spcBef>
                <a:spcPct val="0"/>
              </a:spcBef>
              <a:defRPr/>
            </a:pPr>
            <a:endParaRPr lang="en-US" sz="2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CCD89-87CE-F3B4-30AF-19EE3DF7B2BB}"/>
              </a:ext>
            </a:extLst>
          </p:cNvPr>
          <p:cNvSpPr txBox="1"/>
          <p:nvPr/>
        </p:nvSpPr>
        <p:spPr>
          <a:xfrm>
            <a:off x="94034" y="0"/>
            <a:ext cx="12003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/>
              </a:rPr>
              <a:t>Normative theories on human motor control: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/>
              </a:rPr>
              <a:t>Behaviors are selected based on cost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B1A93-EB8D-D5C7-2CB0-A9AFBE30CA42}"/>
              </a:ext>
            </a:extLst>
          </p:cNvPr>
          <p:cNvSpPr txBox="1"/>
          <p:nvPr/>
        </p:nvSpPr>
        <p:spPr>
          <a:xfrm>
            <a:off x="1491278" y="6046104"/>
            <a:ext cx="334517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+mj-lt"/>
              </a:rPr>
              <a:t>[1] Valero-Cuevas et al., </a:t>
            </a:r>
            <a:r>
              <a:rPr lang="en-US" sz="1100" i="1" dirty="0">
                <a:solidFill>
                  <a:srgbClr val="000000"/>
                </a:solidFill>
                <a:latin typeface="+mj-lt"/>
              </a:rPr>
              <a:t>IEEE Rev Biomed Eng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2009</a:t>
            </a:r>
          </a:p>
          <a:p>
            <a:r>
              <a:rPr lang="en-US" sz="1100" dirty="0">
                <a:solidFill>
                  <a:srgbClr val="000000"/>
                </a:solidFill>
                <a:latin typeface="+mj-lt"/>
              </a:rPr>
              <a:t>[2] </a:t>
            </a:r>
            <a:r>
              <a:rPr lang="en-US" sz="1100" dirty="0" err="1">
                <a:solidFill>
                  <a:srgbClr val="000000"/>
                </a:solidFill>
                <a:latin typeface="+mj-lt"/>
              </a:rPr>
              <a:t>Schaal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 &amp; Schweighofer</a:t>
            </a:r>
            <a:r>
              <a:rPr lang="en-US" sz="1100" dirty="0">
                <a:latin typeface="+mj-lt"/>
              </a:rPr>
              <a:t>, </a:t>
            </a:r>
            <a:r>
              <a:rPr lang="en-US" sz="1100" i="1" dirty="0" err="1">
                <a:latin typeface="+mj-lt"/>
              </a:rPr>
              <a:t>Curr</a:t>
            </a:r>
            <a:r>
              <a:rPr lang="en-US" sz="1100" i="1" dirty="0">
                <a:latin typeface="+mj-lt"/>
              </a:rPr>
              <a:t> </a:t>
            </a:r>
            <a:r>
              <a:rPr lang="en-US" sz="1100" i="1" dirty="0" err="1">
                <a:latin typeface="+mj-lt"/>
              </a:rPr>
              <a:t>Opin</a:t>
            </a:r>
            <a:r>
              <a:rPr lang="en-US" sz="1100" i="1" dirty="0">
                <a:latin typeface="+mj-lt"/>
              </a:rPr>
              <a:t> </a:t>
            </a:r>
            <a:r>
              <a:rPr lang="en-US" sz="1100" i="1" dirty="0" err="1">
                <a:latin typeface="+mj-lt"/>
              </a:rPr>
              <a:t>Neurobiol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2005 [3] </a:t>
            </a:r>
            <a:r>
              <a:rPr lang="en-US" sz="1100" dirty="0" err="1">
                <a:solidFill>
                  <a:srgbClr val="000000"/>
                </a:solidFill>
                <a:latin typeface="+mj-lt"/>
              </a:rPr>
              <a:t>Latash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 et al., </a:t>
            </a:r>
            <a:r>
              <a:rPr lang="en-US" sz="1100" i="1" dirty="0" err="1">
                <a:solidFill>
                  <a:srgbClr val="000000"/>
                </a:solidFill>
                <a:latin typeface="+mj-lt"/>
              </a:rPr>
              <a:t>Medicina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2010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D9B1A8-2ABE-F37A-8A9D-AACB4C863609}"/>
              </a:ext>
            </a:extLst>
          </p:cNvPr>
          <p:cNvSpPr txBox="1"/>
          <p:nvPr/>
        </p:nvSpPr>
        <p:spPr>
          <a:xfrm>
            <a:off x="5360955" y="6046104"/>
            <a:ext cx="31255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+mj-lt"/>
              </a:rPr>
              <a:t>[4] Sutton &amp; </a:t>
            </a:r>
            <a:r>
              <a:rPr lang="en-US" sz="1100" dirty="0" err="1">
                <a:solidFill>
                  <a:srgbClr val="000000"/>
                </a:solidFill>
                <a:latin typeface="+mj-lt"/>
              </a:rPr>
              <a:t>Barto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100" i="1" dirty="0">
                <a:solidFill>
                  <a:srgbClr val="000000"/>
                </a:solidFill>
                <a:latin typeface="+mj-lt"/>
              </a:rPr>
              <a:t>J Cog </a:t>
            </a:r>
            <a:r>
              <a:rPr lang="en-US" sz="1100" i="1" dirty="0" err="1">
                <a:solidFill>
                  <a:srgbClr val="000000"/>
                </a:solidFill>
                <a:latin typeface="+mj-lt"/>
              </a:rPr>
              <a:t>Neurosci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1999</a:t>
            </a:r>
          </a:p>
          <a:p>
            <a:r>
              <a:rPr lang="en-US" sz="1100" dirty="0">
                <a:solidFill>
                  <a:srgbClr val="000000"/>
                </a:solidFill>
                <a:latin typeface="+mj-lt"/>
              </a:rPr>
              <a:t>[5] </a:t>
            </a:r>
            <a:r>
              <a:rPr lang="en-US" sz="1100" dirty="0" err="1">
                <a:solidFill>
                  <a:srgbClr val="000000"/>
                </a:solidFill>
                <a:latin typeface="+mj-lt"/>
              </a:rPr>
              <a:t>Haruno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 et al., </a:t>
            </a:r>
            <a:r>
              <a:rPr lang="en-US" sz="1100" i="1" dirty="0">
                <a:solidFill>
                  <a:srgbClr val="000000"/>
                </a:solidFill>
                <a:latin typeface="+mj-lt"/>
              </a:rPr>
              <a:t>Adv </a:t>
            </a:r>
            <a:r>
              <a:rPr lang="en-US" sz="1100" i="1" dirty="0" err="1">
                <a:solidFill>
                  <a:srgbClr val="000000"/>
                </a:solidFill>
                <a:latin typeface="+mj-lt"/>
              </a:rPr>
              <a:t>Neur</a:t>
            </a:r>
            <a:r>
              <a:rPr lang="en-US" sz="1100" i="1" dirty="0">
                <a:solidFill>
                  <a:srgbClr val="000000"/>
                </a:solidFill>
                <a:latin typeface="+mj-lt"/>
              </a:rPr>
              <a:t> Info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1999	 </a:t>
            </a:r>
          </a:p>
          <a:p>
            <a:r>
              <a:rPr lang="en-US" sz="1100" dirty="0">
                <a:solidFill>
                  <a:srgbClr val="000000"/>
                </a:solidFill>
                <a:latin typeface="+mj-lt"/>
              </a:rPr>
              <a:t>[6] Todorov &amp; Jordan, </a:t>
            </a:r>
            <a:r>
              <a:rPr lang="en-US" sz="1100" i="1" dirty="0">
                <a:solidFill>
                  <a:srgbClr val="000000"/>
                </a:solidFill>
                <a:latin typeface="+mj-lt"/>
              </a:rPr>
              <a:t>Nature </a:t>
            </a:r>
            <a:r>
              <a:rPr lang="en-US" sz="1100" i="1" dirty="0" err="1">
                <a:solidFill>
                  <a:srgbClr val="000000"/>
                </a:solidFill>
                <a:latin typeface="+mj-lt"/>
              </a:rPr>
              <a:t>Neurosci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2002</a:t>
            </a:r>
          </a:p>
          <a:p>
            <a:r>
              <a:rPr lang="en-US" sz="1100" dirty="0">
                <a:solidFill>
                  <a:srgbClr val="000000"/>
                </a:solidFill>
                <a:latin typeface="+mj-lt"/>
              </a:rPr>
              <a:t>[7] Friston, </a:t>
            </a:r>
            <a:r>
              <a:rPr lang="en-US" sz="1100" i="1" dirty="0">
                <a:solidFill>
                  <a:srgbClr val="000000"/>
                </a:solidFill>
                <a:latin typeface="+mj-lt"/>
              </a:rPr>
              <a:t>Neuron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2011	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D36F40-F887-E0D5-0B4E-BB48E548D26D}"/>
              </a:ext>
            </a:extLst>
          </p:cNvPr>
          <p:cNvSpPr txBox="1"/>
          <p:nvPr/>
        </p:nvSpPr>
        <p:spPr>
          <a:xfrm>
            <a:off x="8633690" y="6046103"/>
            <a:ext cx="3859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100" dirty="0">
                <a:solidFill>
                  <a:srgbClr val="000000"/>
                </a:solidFill>
                <a:latin typeface="+mj-lt"/>
              </a:rPr>
              <a:t>[8] Jordan &amp; Wolpert, </a:t>
            </a:r>
            <a:r>
              <a:rPr lang="en-US" sz="1100" i="1" dirty="0" err="1">
                <a:solidFill>
                  <a:srgbClr val="000000"/>
                </a:solidFill>
                <a:latin typeface="+mj-lt"/>
              </a:rPr>
              <a:t>Cogn</a:t>
            </a:r>
            <a:r>
              <a:rPr lang="en-US" sz="1100" i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100" i="1" dirty="0" err="1">
                <a:solidFill>
                  <a:srgbClr val="000000"/>
                </a:solidFill>
                <a:latin typeface="+mj-lt"/>
              </a:rPr>
              <a:t>Neurosci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1999		</a:t>
            </a:r>
          </a:p>
          <a:p>
            <a:r>
              <a:rPr lang="en-US" sz="1100" dirty="0">
                <a:solidFill>
                  <a:srgbClr val="000000"/>
                </a:solidFill>
                <a:latin typeface="+mj-lt"/>
              </a:rPr>
              <a:t>[9] Alexander, </a:t>
            </a:r>
            <a:r>
              <a:rPr lang="en-US" sz="1100" i="1" dirty="0">
                <a:solidFill>
                  <a:srgbClr val="000000"/>
                </a:solidFill>
                <a:latin typeface="+mj-lt"/>
              </a:rPr>
              <a:t>Energy for Animal’s Life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1999		</a:t>
            </a:r>
          </a:p>
          <a:p>
            <a:r>
              <a:rPr lang="en-US" sz="1100" dirty="0">
                <a:solidFill>
                  <a:srgbClr val="000000"/>
                </a:solidFill>
                <a:latin typeface="+mj-lt"/>
              </a:rPr>
              <a:t>[10] Cooper et al., </a:t>
            </a:r>
            <a:r>
              <a:rPr lang="en-US" sz="1100" i="1" dirty="0">
                <a:solidFill>
                  <a:srgbClr val="000000"/>
                </a:solidFill>
                <a:latin typeface="+mj-lt"/>
              </a:rPr>
              <a:t>Gait &amp; Posture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2008	</a:t>
            </a:r>
          </a:p>
          <a:p>
            <a:r>
              <a:rPr lang="en-US" sz="1100" dirty="0">
                <a:solidFill>
                  <a:srgbClr val="000000"/>
                </a:solidFill>
                <a:latin typeface="+mj-lt"/>
              </a:rPr>
              <a:t>[11] </a:t>
            </a:r>
            <a:r>
              <a:rPr lang="en-US" sz="1100" dirty="0" err="1">
                <a:solidFill>
                  <a:srgbClr val="000000"/>
                </a:solidFill>
                <a:latin typeface="+mj-lt"/>
              </a:rPr>
              <a:t>Enoka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1100" i="1" dirty="0">
                <a:solidFill>
                  <a:srgbClr val="000000"/>
                </a:solidFill>
                <a:latin typeface="+mj-lt"/>
              </a:rPr>
              <a:t>J </a:t>
            </a:r>
            <a:r>
              <a:rPr lang="en-US" sz="1100" i="1" dirty="0" err="1">
                <a:solidFill>
                  <a:srgbClr val="000000"/>
                </a:solidFill>
                <a:latin typeface="+mj-lt"/>
              </a:rPr>
              <a:t>Physiol</a:t>
            </a:r>
            <a:r>
              <a:rPr lang="en-US" sz="1100" dirty="0">
                <a:solidFill>
                  <a:srgbClr val="000000"/>
                </a:solidFill>
                <a:latin typeface="+mj-lt"/>
              </a:rPr>
              <a:t>, 2008</a:t>
            </a:r>
          </a:p>
        </p:txBody>
      </p:sp>
      <p:pic>
        <p:nvPicPr>
          <p:cNvPr id="4" name="Picture 8" descr="Related image">
            <a:extLst>
              <a:ext uri="{FF2B5EF4-FFF2-40B4-BE49-F238E27FC236}">
                <a16:creationId xmlns:a16="http://schemas.microsoft.com/office/drawing/2014/main" id="{3B9C9B9B-6D08-2634-186C-850D4DEA3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74087" y="-83608"/>
            <a:ext cx="721578" cy="71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CA02586F-4096-F438-D135-06F2662410C4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4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BA56352-7A50-4659-B69D-0CB42428275A}"/>
              </a:ext>
            </a:extLst>
          </p:cNvPr>
          <p:cNvSpPr txBox="1">
            <a:spLocks/>
          </p:cNvSpPr>
          <p:nvPr/>
        </p:nvSpPr>
        <p:spPr>
          <a:xfrm>
            <a:off x="8798984" y="6100232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| 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033" y="2544281"/>
            <a:ext cx="3718338" cy="322980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9663481" y="3394344"/>
            <a:ext cx="58848" cy="2063919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9493293" y="3904794"/>
            <a:ext cx="52838" cy="1598017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ultiply 8"/>
          <p:cNvSpPr/>
          <p:nvPr/>
        </p:nvSpPr>
        <p:spPr>
          <a:xfrm>
            <a:off x="9580043" y="3129586"/>
            <a:ext cx="259636" cy="281940"/>
          </a:xfrm>
          <a:prstGeom prst="mathMultiply">
            <a:avLst>
              <a:gd name="adj1" fmla="val 685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9416313" y="3822258"/>
            <a:ext cx="259636" cy="281940"/>
          </a:xfrm>
          <a:prstGeom prst="mathMultiply">
            <a:avLst>
              <a:gd name="adj1" fmla="val 6853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540103" y="3270556"/>
            <a:ext cx="6028" cy="65872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D973E8-9CAE-9CF5-2BDF-F3DA04DC6920}"/>
              </a:ext>
            </a:extLst>
          </p:cNvPr>
          <p:cNvSpPr txBox="1"/>
          <p:nvPr/>
        </p:nvSpPr>
        <p:spPr>
          <a:xfrm>
            <a:off x="469557" y="147527"/>
            <a:ext cx="110838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4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Energy Economy Alone Fails to Fully Predict All Gait Features</a:t>
            </a:r>
          </a:p>
        </p:txBody>
      </p:sp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704C9936-C3E4-93C7-A940-CE273D10C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AA79A-39D6-29C0-0B8F-C034129D4E60}"/>
              </a:ext>
            </a:extLst>
          </p:cNvPr>
          <p:cNvSpPr txBox="1"/>
          <p:nvPr/>
        </p:nvSpPr>
        <p:spPr>
          <a:xfrm>
            <a:off x="7445325" y="1965458"/>
            <a:ext cx="4189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spcBef>
                <a:spcPct val="0"/>
              </a:spcBef>
              <a:defRPr/>
            </a:pPr>
            <a:r>
              <a:rPr lang="en-US" dirty="0">
                <a:solidFill>
                  <a:srgbClr val="0070C0"/>
                </a:solidFill>
              </a:rPr>
              <a:t>Preferred :	     V = 2.07 ± 0.12 m/s</a:t>
            </a:r>
          </a:p>
          <a:p>
            <a:pPr lvl="1" algn="ctr">
              <a:spcBef>
                <a:spcPct val="0"/>
              </a:spcBef>
              <a:defRPr/>
            </a:pPr>
            <a:r>
              <a:rPr lang="en-US" dirty="0">
                <a:solidFill>
                  <a:srgbClr val="C00000"/>
                </a:solidFill>
              </a:rPr>
              <a:t>Energy-optimal:   V = 2.25 ± 0.10 m/s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9D536-6DAE-CFBC-BF83-28CEC7C95454}"/>
              </a:ext>
            </a:extLst>
          </p:cNvPr>
          <p:cNvSpPr txBox="1"/>
          <p:nvPr/>
        </p:nvSpPr>
        <p:spPr>
          <a:xfrm>
            <a:off x="638629" y="1010326"/>
            <a:ext cx="101147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Walk-run transition</a:t>
            </a:r>
            <a:r>
              <a:rPr lang="en-US" sz="2400" dirty="0"/>
              <a:t> occurs at slower speeds than energy-optimal </a:t>
            </a:r>
            <a:r>
              <a:rPr lang="en-US" sz="2400" baseline="20000" dirty="0"/>
              <a:t>1</a:t>
            </a:r>
          </a:p>
          <a:p>
            <a:pPr marL="182880" indent="-18288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200" baseline="20000" dirty="0"/>
          </a:p>
          <a:p>
            <a:pPr>
              <a:spcBef>
                <a:spcPct val="0"/>
              </a:spcBef>
              <a:defRPr/>
            </a:pPr>
            <a:endParaRPr lang="en-US" sz="2200" baseline="20000" dirty="0"/>
          </a:p>
          <a:p>
            <a:pPr>
              <a:spcBef>
                <a:spcPct val="0"/>
              </a:spcBef>
              <a:defRPr/>
            </a:pPr>
            <a:endParaRPr lang="en-US" sz="2200" baseline="20000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2A8DC42-4A06-EBEA-24D8-69EE356BBA6E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30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02C21-AEAE-3019-EBD7-DBF6CA44B340}"/>
              </a:ext>
            </a:extLst>
          </p:cNvPr>
          <p:cNvSpPr txBox="1"/>
          <p:nvPr/>
        </p:nvSpPr>
        <p:spPr>
          <a:xfrm>
            <a:off x="3739405" y="6418246"/>
            <a:ext cx="811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[1] </a:t>
            </a:r>
            <a:r>
              <a:rPr lang="en-US" sz="12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Hreljac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de-DE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O J of Ame Colleg of Sports Medicine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(1993). 	[2] Hunter et al., </a:t>
            </a:r>
            <a:r>
              <a:rPr lang="de-DE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J Biomech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(2010). 	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[3] Darter &amp; Wilken,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Prosthetics and Orthotics Int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(2014).	[4] Reisman et al., </a:t>
            </a:r>
            <a:r>
              <a:rPr lang="en-US" sz="1200" b="0" i="1" dirty="0" err="1">
                <a:solidFill>
                  <a:srgbClr val="111111"/>
                </a:solidFill>
                <a:effectLst/>
                <a:latin typeface="+mj-lt"/>
              </a:rPr>
              <a:t>Neurorehabil</a:t>
            </a:r>
            <a:r>
              <a:rPr lang="en-US" sz="1200" b="0" i="1" dirty="0">
                <a:solidFill>
                  <a:srgbClr val="111111"/>
                </a:solidFill>
                <a:effectLst/>
                <a:latin typeface="+mj-lt"/>
              </a:rPr>
              <a:t> Neural Repair </a:t>
            </a:r>
            <a:r>
              <a:rPr lang="en-US" sz="1200" b="0" dirty="0">
                <a:solidFill>
                  <a:srgbClr val="111111"/>
                </a:solidFill>
                <a:effectLst/>
                <a:latin typeface="+mj-lt"/>
              </a:rPr>
              <a:t>(2009).</a:t>
            </a:r>
            <a:endParaRPr lang="en-US" sz="12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2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BA56352-7A50-4659-B69D-0CB42428275A}"/>
              </a:ext>
            </a:extLst>
          </p:cNvPr>
          <p:cNvSpPr txBox="1">
            <a:spLocks/>
          </p:cNvSpPr>
          <p:nvPr/>
        </p:nvSpPr>
        <p:spPr>
          <a:xfrm>
            <a:off x="8798984" y="6100232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| 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1AB5A-9510-4269-9573-80EFB20AC714}"/>
              </a:ext>
            </a:extLst>
          </p:cNvPr>
          <p:cNvSpPr txBox="1"/>
          <p:nvPr/>
        </p:nvSpPr>
        <p:spPr>
          <a:xfrm>
            <a:off x="3739405" y="6418246"/>
            <a:ext cx="811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[1] </a:t>
            </a:r>
            <a:r>
              <a:rPr lang="en-US" sz="12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Hreljac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de-DE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O J of Ame Colleg of Sports Medicine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(1993). 	[2] Hunter et al., </a:t>
            </a:r>
            <a:r>
              <a:rPr lang="de-DE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J Biomech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(2010). 	</a:t>
            </a:r>
          </a:p>
          <a:p>
            <a:pPr lvl="1"/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[3] Darter &amp; Wilken,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Prosthetics and Orthotics Int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(2014).	[4] Reisman et al., </a:t>
            </a:r>
            <a:r>
              <a:rPr lang="en-US" sz="1200" b="0" i="1" dirty="0" err="1">
                <a:solidFill>
                  <a:srgbClr val="111111"/>
                </a:solidFill>
                <a:effectLst/>
                <a:latin typeface="+mj-lt"/>
              </a:rPr>
              <a:t>Neurorehabil</a:t>
            </a:r>
            <a:r>
              <a:rPr lang="en-US" sz="1200" b="0" i="1" dirty="0">
                <a:solidFill>
                  <a:srgbClr val="111111"/>
                </a:solidFill>
                <a:effectLst/>
                <a:latin typeface="+mj-lt"/>
              </a:rPr>
              <a:t> Neural Repair </a:t>
            </a:r>
            <a:r>
              <a:rPr lang="en-US" sz="1200" b="0" dirty="0">
                <a:solidFill>
                  <a:srgbClr val="111111"/>
                </a:solidFill>
                <a:effectLst/>
                <a:latin typeface="+mj-lt"/>
              </a:rPr>
              <a:t>(2009).</a:t>
            </a:r>
            <a:endParaRPr lang="en-US" sz="12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B94F8D-76DC-4F8F-9C8C-335196F26935}"/>
              </a:ext>
            </a:extLst>
          </p:cNvPr>
          <p:cNvSpPr txBox="1"/>
          <p:nvPr/>
        </p:nvSpPr>
        <p:spPr>
          <a:xfrm>
            <a:off x="638628" y="1010326"/>
            <a:ext cx="1091474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/>
              <a:t>Walk-run transition</a:t>
            </a:r>
            <a:r>
              <a:rPr lang="en-US" sz="2400" dirty="0"/>
              <a:t> occurs at slower speeds than energy-optimal </a:t>
            </a:r>
            <a:r>
              <a:rPr lang="en-US" sz="2400" baseline="20000" dirty="0"/>
              <a:t>1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400" baseline="20000" dirty="0"/>
          </a:p>
          <a:p>
            <a:pPr marL="182880" indent="-18288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Preferred </a:t>
            </a:r>
            <a:r>
              <a:rPr lang="en-US" sz="2400" b="1" dirty="0"/>
              <a:t>downhill walking</a:t>
            </a:r>
            <a:r>
              <a:rPr lang="en-US" sz="2400" dirty="0"/>
              <a:t> not driven by energy economy </a:t>
            </a:r>
            <a:r>
              <a:rPr lang="en-US" sz="2400" baseline="20000" dirty="0"/>
              <a:t>2</a:t>
            </a:r>
            <a:endParaRPr lang="en-US" sz="2400" dirty="0"/>
          </a:p>
          <a:p>
            <a:pPr marL="640080" lvl="1" indent="-18288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stability matters</a:t>
            </a:r>
          </a:p>
          <a:p>
            <a:pPr lvl="1">
              <a:spcBef>
                <a:spcPct val="0"/>
              </a:spcBef>
              <a:defRPr/>
            </a:pPr>
            <a:endParaRPr lang="en-US" sz="2400" dirty="0"/>
          </a:p>
          <a:p>
            <a:pPr marL="182880" indent="-18288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Self-selected speeds</a:t>
            </a: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 in other populations do not minimize energy</a:t>
            </a:r>
          </a:p>
          <a:p>
            <a:pPr marL="640080" lvl="2" indent="-18288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Amputees wearing prosthesis </a:t>
            </a:r>
            <a:r>
              <a:rPr lang="en-US" sz="2400" baseline="20000" dirty="0"/>
              <a:t>3</a:t>
            </a: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640080" lvl="1" indent="-18288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hemiparetic gait </a:t>
            </a:r>
            <a:r>
              <a:rPr lang="en-US" sz="2400" baseline="20000" dirty="0"/>
              <a:t>4</a:t>
            </a:r>
            <a:endParaRPr 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182880" indent="-18288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2200" dirty="0"/>
          </a:p>
          <a:p>
            <a:pPr>
              <a:spcBef>
                <a:spcPct val="0"/>
              </a:spcBef>
              <a:defRPr/>
            </a:pPr>
            <a:r>
              <a:rPr lang="en-US" sz="2000" dirty="0">
                <a:solidFill>
                  <a:srgbClr val="0070C0"/>
                </a:solidFill>
              </a:rPr>
              <a:t>     </a:t>
            </a:r>
          </a:p>
          <a:p>
            <a:pPr>
              <a:spcBef>
                <a:spcPct val="0"/>
              </a:spcBef>
              <a:defRPr/>
            </a:pPr>
            <a:endParaRPr lang="en-US" sz="1200" dirty="0">
              <a:solidFill>
                <a:srgbClr val="0070C0"/>
              </a:solidFill>
            </a:endParaRPr>
          </a:p>
          <a:p>
            <a:pPr marL="342900" indent="-342900" algn="ctr"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sz="2800" dirty="0">
                <a:solidFill>
                  <a:srgbClr val="9A0000"/>
                </a:solidFill>
              </a:rPr>
              <a:t>Likely that </a:t>
            </a:r>
            <a:r>
              <a:rPr lang="en-US" sz="2800" b="1" dirty="0">
                <a:solidFill>
                  <a:srgbClr val="9A0000"/>
                </a:solidFill>
              </a:rPr>
              <a:t>a compromise among several factors </a:t>
            </a:r>
            <a:r>
              <a:rPr lang="en-US" sz="2800" dirty="0">
                <a:solidFill>
                  <a:srgbClr val="9A0000"/>
                </a:solidFill>
              </a:rPr>
              <a:t>influence how we choose to walk across various contexts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/>
          <a:srcRect r="67182"/>
          <a:stretch/>
        </p:blipFill>
        <p:spPr>
          <a:xfrm>
            <a:off x="5826969" y="3148049"/>
            <a:ext cx="2799736" cy="23397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64804"/>
          <a:stretch/>
        </p:blipFill>
        <p:spPr>
          <a:xfrm>
            <a:off x="8923316" y="3148049"/>
            <a:ext cx="3002534" cy="2339760"/>
          </a:xfrm>
          <a:prstGeom prst="rect">
            <a:avLst/>
          </a:prstGeom>
        </p:spPr>
      </p:pic>
      <p:pic>
        <p:nvPicPr>
          <p:cNvPr id="10" name="Picture 8" descr="Related image">
            <a:extLst>
              <a:ext uri="{FF2B5EF4-FFF2-40B4-BE49-F238E27FC236}">
                <a16:creationId xmlns:a16="http://schemas.microsoft.com/office/drawing/2014/main" id="{704C9936-C3E4-93C7-A940-CE273D10C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E2028D-6A46-683C-5DE3-8AC5BB621CED}"/>
              </a:ext>
            </a:extLst>
          </p:cNvPr>
          <p:cNvSpPr txBox="1"/>
          <p:nvPr/>
        </p:nvSpPr>
        <p:spPr>
          <a:xfrm>
            <a:off x="469557" y="147527"/>
            <a:ext cx="110838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4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Energy Economy Alone Fails to Fully Predict All Gait Features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B407CB26-09E4-4859-4695-72D4EAB73650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A56352-7A50-4659-B69D-0CB42428275A}"/>
              </a:ext>
            </a:extLst>
          </p:cNvPr>
          <p:cNvSpPr txBox="1">
            <a:spLocks/>
          </p:cNvSpPr>
          <p:nvPr/>
        </p:nvSpPr>
        <p:spPr>
          <a:xfrm>
            <a:off x="8798984" y="6100232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B94F8D-76DC-4F8F-9C8C-335196F26935}"/>
                  </a:ext>
                </a:extLst>
              </p:cNvPr>
              <p:cNvSpPr txBox="1"/>
              <p:nvPr/>
            </p:nvSpPr>
            <p:spPr>
              <a:xfrm>
                <a:off x="550398" y="900530"/>
                <a:ext cx="10989561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algn="justLow">
                  <a:spcBef>
                    <a:spcPct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/>
                  <a:t>Given a behavior, obtain a cost function for which the behavior is optimal </a:t>
                </a:r>
                <a:r>
                  <a:rPr lang="en-US" sz="2400" baseline="30000" dirty="0"/>
                  <a:t>1</a:t>
                </a:r>
                <a:endParaRPr lang="en-US" sz="1000" dirty="0">
                  <a:cs typeface="Arial"/>
                </a:endParaRPr>
              </a:p>
              <a:p>
                <a:pPr lvl="1" fontAlgn="base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𝐶</m:t>
                      </m:r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+…+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𝑤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𝐶</m:t>
                          </m:r>
                        </m:e>
                        <m:sub>
                          <m:r>
                            <a:rPr 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B94F8D-76DC-4F8F-9C8C-335196F26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8" y="900530"/>
                <a:ext cx="10989561" cy="969496"/>
              </a:xfrm>
              <a:prstGeom prst="rect">
                <a:avLst/>
              </a:prstGeom>
              <a:blipFill>
                <a:blip r:embed="rId4"/>
                <a:stretch>
                  <a:fillRect l="-721" t="-5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165760" y="6413266"/>
            <a:ext cx="86392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[1] </a:t>
            </a:r>
            <a:r>
              <a:rPr lang="en-US" sz="1200" dirty="0" err="1">
                <a:solidFill>
                  <a:srgbClr val="000000"/>
                </a:solidFill>
                <a:latin typeface="+mj-lt"/>
                <a:cs typeface="Arial"/>
              </a:rPr>
              <a:t>Kalman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Arial"/>
              </a:rPr>
              <a:t>Joint Auto </a:t>
            </a:r>
            <a:r>
              <a:rPr lang="en-US" sz="1200" i="1" dirty="0" err="1">
                <a:solidFill>
                  <a:srgbClr val="000000"/>
                </a:solidFill>
                <a:latin typeface="+mj-lt"/>
                <a:cs typeface="Arial"/>
              </a:rPr>
              <a:t>Cont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Arial"/>
              </a:rPr>
              <a:t> </a:t>
            </a:r>
            <a:r>
              <a:rPr lang="en-US" sz="1200" i="1" dirty="0" err="1">
                <a:solidFill>
                  <a:srgbClr val="000000"/>
                </a:solidFill>
                <a:latin typeface="+mj-lt"/>
                <a:cs typeface="Arial"/>
              </a:rPr>
              <a:t>Conf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, 1963.	   [3] Nguyen et al.,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Arial"/>
              </a:rPr>
              <a:t>IEEE TNSRE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, 2019.	[5] </a:t>
            </a:r>
            <a:r>
              <a:rPr lang="en-US" sz="1200" dirty="0" err="1">
                <a:solidFill>
                  <a:srgbClr val="000000"/>
                </a:solidFill>
                <a:latin typeface="+mj-lt"/>
                <a:cs typeface="Arial"/>
              </a:rPr>
              <a:t>Rebula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 et al.,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Arial"/>
              </a:rPr>
              <a:t>IEEE RAL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, 2019.</a:t>
            </a:r>
          </a:p>
          <a:p>
            <a:pPr lvl="0">
              <a:spcBef>
                <a:spcPct val="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[2] </a:t>
            </a:r>
            <a:r>
              <a:rPr lang="en-US" sz="1200" dirty="0" err="1">
                <a:solidFill>
                  <a:srgbClr val="000000"/>
                </a:solidFill>
                <a:latin typeface="+mj-lt"/>
                <a:cs typeface="Arial"/>
              </a:rPr>
              <a:t>Thau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Arial"/>
              </a:rPr>
              <a:t>IEEE Trans on Auto </a:t>
            </a:r>
            <a:r>
              <a:rPr lang="en-US" sz="1200" i="1" dirty="0" err="1">
                <a:solidFill>
                  <a:srgbClr val="000000"/>
                </a:solidFill>
                <a:latin typeface="+mj-lt"/>
                <a:cs typeface="Arial"/>
              </a:rPr>
              <a:t>Cont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, 1967. 	   [4] </a:t>
            </a:r>
            <a:r>
              <a:rPr lang="en-US" sz="1200" dirty="0" err="1">
                <a:solidFill>
                  <a:srgbClr val="000000"/>
                </a:solidFill>
                <a:latin typeface="+mj-lt"/>
                <a:cs typeface="Arial"/>
              </a:rPr>
              <a:t>Veerkamp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 et al.,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Arial"/>
              </a:rPr>
              <a:t>J </a:t>
            </a:r>
            <a:r>
              <a:rPr lang="en-US" sz="1200" i="1" dirty="0" err="1">
                <a:solidFill>
                  <a:srgbClr val="000000"/>
                </a:solidFill>
                <a:latin typeface="+mj-lt"/>
                <a:cs typeface="Arial"/>
              </a:rPr>
              <a:t>Biomech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, 2021.	[6] Clever &amp; </a:t>
            </a:r>
            <a:r>
              <a:rPr lang="en-US" sz="1200" dirty="0" err="1">
                <a:solidFill>
                  <a:srgbClr val="000000"/>
                </a:solidFill>
                <a:latin typeface="+mj-lt"/>
                <a:cs typeface="Arial"/>
              </a:rPr>
              <a:t>Mombaur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, Robotics </a:t>
            </a:r>
            <a:r>
              <a:rPr lang="en-US" sz="1200" dirty="0" err="1">
                <a:solidFill>
                  <a:srgbClr val="000000"/>
                </a:solidFill>
                <a:latin typeface="+mj-lt"/>
                <a:cs typeface="Arial"/>
              </a:rPr>
              <a:t>Sci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Arial"/>
              </a:rPr>
              <a:t> &amp; Sys, 2016.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737" y="2727248"/>
            <a:ext cx="4447300" cy="348049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DC175-FD2B-4DDD-515D-61ED11D93803}"/>
              </a:ext>
            </a:extLst>
          </p:cNvPr>
          <p:cNvSpPr txBox="1"/>
          <p:nvPr/>
        </p:nvSpPr>
        <p:spPr>
          <a:xfrm>
            <a:off x="503981" y="147527"/>
            <a:ext cx="1087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Inverse Optimization Used to Infer the Costs from Behavior</a:t>
            </a:r>
          </a:p>
        </p:txBody>
      </p:sp>
      <p:pic>
        <p:nvPicPr>
          <p:cNvPr id="9" name="Picture 8" descr="Related image">
            <a:extLst>
              <a:ext uri="{FF2B5EF4-FFF2-40B4-BE49-F238E27FC236}">
                <a16:creationId xmlns:a16="http://schemas.microsoft.com/office/drawing/2014/main" id="{1B8812C3-45AD-3422-7112-BE60E9055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A10DFA-283C-E478-1C8F-2569FC2A1F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7404" y="2810761"/>
            <a:ext cx="3716711" cy="3238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128927-0397-5C26-59FB-358BCE18761E}"/>
              </a:ext>
            </a:extLst>
          </p:cNvPr>
          <p:cNvSpPr txBox="1"/>
          <p:nvPr/>
        </p:nvSpPr>
        <p:spPr>
          <a:xfrm>
            <a:off x="975250" y="2075549"/>
            <a:ext cx="4381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dirty="0">
                <a:solidFill>
                  <a:srgbClr val="9A0000"/>
                </a:solidFill>
              </a:rPr>
              <a:t>Attempt to recover the true cost weights by minimization of behavior predictions error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BED70-3DC2-46B0-52B0-043491ED08BB}"/>
              </a:ext>
            </a:extLst>
          </p:cNvPr>
          <p:cNvSpPr txBox="1"/>
          <p:nvPr/>
        </p:nvSpPr>
        <p:spPr>
          <a:xfrm>
            <a:off x="6583878" y="2080917"/>
            <a:ext cx="45251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800" dirty="0">
                <a:solidFill>
                  <a:srgbClr val="9A0000"/>
                </a:solidFill>
              </a:rPr>
              <a:t>The behavior generated by the inferred costs would be compared to experimental patterns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4C958443-2713-77D8-B417-423861056076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31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905F5DA-7002-4A15-96BB-3177E7EDE9F0}"/>
              </a:ext>
            </a:extLst>
          </p:cNvPr>
          <p:cNvSpPr txBox="1"/>
          <p:nvPr/>
        </p:nvSpPr>
        <p:spPr>
          <a:xfrm>
            <a:off x="276818" y="1982450"/>
            <a:ext cx="11638364" cy="2893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Many candidate cost components may be highly </a:t>
            </a:r>
            <a:r>
              <a:rPr lang="en-US" sz="2800" b="1" dirty="0">
                <a:solidFill>
                  <a:srgbClr val="000000"/>
                </a:solidFill>
                <a:cs typeface="Arial" panose="020B0604020202020204" pitchFamily="34" charset="0"/>
              </a:rPr>
              <a:t>correlated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e.g., changes in mechanical work may be correlated with metabolic cost across a range of walking speeds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 algn="ctr" fontAlgn="base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9A0000"/>
                </a:solidFill>
                <a:cs typeface="Arial" panose="020B0604020202020204" pitchFamily="34" charset="0"/>
              </a:rPr>
              <a:t>A dimensionality reduction in the cost space would extract independent cost bases, resolving multicollinearity</a:t>
            </a:r>
          </a:p>
          <a:p>
            <a:pPr lvl="0">
              <a:spcBef>
                <a:spcPct val="0"/>
              </a:spcBef>
              <a:defRPr/>
            </a:pPr>
            <a:endParaRPr lang="en-US" sz="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A56352-7A50-4659-B69D-0CB42428275A}"/>
              </a:ext>
            </a:extLst>
          </p:cNvPr>
          <p:cNvSpPr txBox="1">
            <a:spLocks/>
          </p:cNvSpPr>
          <p:nvPr/>
        </p:nvSpPr>
        <p:spPr>
          <a:xfrm>
            <a:off x="8798984" y="6100232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Bef>
                <a:spcPct val="20000"/>
              </a:spcBef>
              <a:defRPr/>
            </a:pPr>
            <a:r>
              <a:rPr lang="en-US" sz="1400" b="1">
                <a:solidFill>
                  <a:schemeClr val="bg1"/>
                </a:solidFill>
                <a:cs typeface="Arial"/>
              </a:rPr>
              <a:t>| 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76200-80DD-D390-D948-8BEFBA87C9F7}"/>
              </a:ext>
            </a:extLst>
          </p:cNvPr>
          <p:cNvSpPr txBox="1"/>
          <p:nvPr/>
        </p:nvSpPr>
        <p:spPr>
          <a:xfrm>
            <a:off x="503981" y="147527"/>
            <a:ext cx="1087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Knowledge Gap: Correlated Costs</a:t>
            </a:r>
          </a:p>
        </p:txBody>
      </p:sp>
      <p:pic>
        <p:nvPicPr>
          <p:cNvPr id="3" name="Picture 8" descr="Related image">
            <a:extLst>
              <a:ext uri="{FF2B5EF4-FFF2-40B4-BE49-F238E27FC236}">
                <a16:creationId xmlns:a16="http://schemas.microsoft.com/office/drawing/2014/main" id="{91FDDC7E-C30B-C15E-D740-BB34EA1CF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0472A18-A987-9812-C543-C4E53660BB6E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6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905F5DA-7002-4A15-96BB-3177E7EDE9F0}"/>
              </a:ext>
            </a:extLst>
          </p:cNvPr>
          <p:cNvSpPr txBox="1"/>
          <p:nvPr/>
        </p:nvSpPr>
        <p:spPr>
          <a:xfrm>
            <a:off x="230571" y="2323660"/>
            <a:ext cx="11758999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ct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Minimization of </a:t>
            </a:r>
            <a:r>
              <a:rPr lang="en-US" sz="2800" b="1" dirty="0">
                <a:solidFill>
                  <a:srgbClr val="000000"/>
                </a:solidFill>
                <a:cs typeface="Arial" panose="020B0604020202020204" pitchFamily="34" charset="0"/>
              </a:rPr>
              <a:t>multiple sets of costs</a:t>
            </a: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 could give rise to the same behavior</a:t>
            </a:r>
          </a:p>
          <a:p>
            <a:pPr marL="285750" indent="-285750" algn="ctr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457200" indent="-457200" algn="ctr" fontAlgn="base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9A0000"/>
                </a:solidFill>
                <a:cs typeface="Arial" panose="020B0604020202020204" pitchFamily="34" charset="0"/>
              </a:rPr>
              <a:t>Bayesian inference could find distributions of cost weights that predict a given behavior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BA56352-7A50-4659-B69D-0CB42428275A}"/>
              </a:ext>
            </a:extLst>
          </p:cNvPr>
          <p:cNvSpPr txBox="1">
            <a:spLocks/>
          </p:cNvSpPr>
          <p:nvPr/>
        </p:nvSpPr>
        <p:spPr>
          <a:xfrm>
            <a:off x="8798984" y="6100232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Bef>
                <a:spcPct val="20000"/>
              </a:spcBef>
              <a:defRPr/>
            </a:pPr>
            <a:r>
              <a:rPr lang="en-US" sz="1400" b="1">
                <a:solidFill>
                  <a:schemeClr val="bg1"/>
                </a:solidFill>
                <a:cs typeface="Arial"/>
              </a:rPr>
              <a:t>| 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76200-80DD-D390-D948-8BEFBA87C9F7}"/>
              </a:ext>
            </a:extLst>
          </p:cNvPr>
          <p:cNvSpPr txBox="1"/>
          <p:nvPr/>
        </p:nvSpPr>
        <p:spPr>
          <a:xfrm>
            <a:off x="870857" y="147527"/>
            <a:ext cx="1050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Knowledge Gap: Uncertainty in inference</a:t>
            </a:r>
          </a:p>
        </p:txBody>
      </p:sp>
      <p:pic>
        <p:nvPicPr>
          <p:cNvPr id="3" name="Picture 8" descr="Related image">
            <a:extLst>
              <a:ext uri="{FF2B5EF4-FFF2-40B4-BE49-F238E27FC236}">
                <a16:creationId xmlns:a16="http://schemas.microsoft.com/office/drawing/2014/main" id="{91FDDC7E-C30B-C15E-D740-BB34EA1CF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4826E11-0829-23F4-0AB8-5AA27F229546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3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905F5DA-7002-4A15-96BB-3177E7EDE9F0}"/>
              </a:ext>
            </a:extLst>
          </p:cNvPr>
          <p:cNvSpPr txBox="1"/>
          <p:nvPr/>
        </p:nvSpPr>
        <p:spPr>
          <a:xfrm>
            <a:off x="503981" y="878255"/>
            <a:ext cx="10871808" cy="55553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en-US" sz="2800" b="1" dirty="0">
                <a:solidFill>
                  <a:srgbClr val="9A0000"/>
                </a:solidFill>
              </a:rPr>
              <a:t>Develop a novel inverse optimization approach to</a:t>
            </a:r>
            <a:endParaRPr lang="en-US" sz="2600" dirty="0">
              <a:solidFill>
                <a:srgbClr val="9A0000"/>
              </a:solidFill>
            </a:endParaRPr>
          </a:p>
          <a:p>
            <a:pPr marL="274320" lvl="1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srgbClr val="9A0000"/>
                </a:solidFill>
              </a:rPr>
              <a:t>Account for </a:t>
            </a:r>
            <a:r>
              <a:rPr lang="en-US" sz="2800" b="1" dirty="0">
                <a:solidFill>
                  <a:srgbClr val="9A0000"/>
                </a:solidFill>
              </a:rPr>
              <a:t>redundancy</a:t>
            </a:r>
            <a:r>
              <a:rPr lang="en-US" sz="2800" dirty="0">
                <a:solidFill>
                  <a:srgbClr val="9A0000"/>
                </a:solidFill>
              </a:rPr>
              <a:t> in the space of potential </a:t>
            </a:r>
            <a:r>
              <a:rPr lang="en-US" sz="2800" b="1" dirty="0">
                <a:solidFill>
                  <a:srgbClr val="9A0000"/>
                </a:solidFill>
              </a:rPr>
              <a:t>costs</a:t>
            </a:r>
          </a:p>
          <a:p>
            <a:pPr marL="548640" lvl="2" indent="-27432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Perform </a:t>
            </a:r>
            <a:r>
              <a:rPr lang="en-US" sz="2200" b="1" dirty="0"/>
              <a:t>dimensionality reduction </a:t>
            </a:r>
            <a:r>
              <a:rPr lang="en-US" sz="2200" dirty="0"/>
              <a:t>in the space of candidate costs</a:t>
            </a:r>
            <a:endParaRPr lang="en-US" dirty="0">
              <a:solidFill>
                <a:srgbClr val="9A0000"/>
              </a:solidFill>
            </a:endParaRPr>
          </a:p>
          <a:p>
            <a:pPr marL="274320" lvl="1" indent="-457200">
              <a:spcBef>
                <a:spcPts val="600"/>
              </a:spcBef>
              <a:buFont typeface="+mj-lt"/>
              <a:buAutoNum type="arabicPeriod"/>
              <a:defRPr/>
            </a:pPr>
            <a:endParaRPr lang="en-US" sz="400" dirty="0">
              <a:solidFill>
                <a:srgbClr val="9A0000"/>
              </a:solidFill>
            </a:endParaRPr>
          </a:p>
          <a:p>
            <a:pPr marL="274320" lvl="1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srgbClr val="9A0000"/>
                </a:solidFill>
              </a:rPr>
              <a:t>Account for </a:t>
            </a:r>
            <a:r>
              <a:rPr lang="en-US" sz="2800" b="1" dirty="0">
                <a:solidFill>
                  <a:srgbClr val="9A0000"/>
                </a:solidFill>
              </a:rPr>
              <a:t>uncertainty</a:t>
            </a:r>
            <a:r>
              <a:rPr lang="en-US" sz="2800" dirty="0">
                <a:solidFill>
                  <a:srgbClr val="9A0000"/>
                </a:solidFill>
              </a:rPr>
              <a:t> in the </a:t>
            </a:r>
            <a:r>
              <a:rPr lang="en-US" sz="2800" b="1" dirty="0">
                <a:solidFill>
                  <a:srgbClr val="9A0000"/>
                </a:solidFill>
              </a:rPr>
              <a:t>inference</a:t>
            </a:r>
          </a:p>
          <a:p>
            <a:pPr marL="548640" lvl="2" indent="-27432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sz="2200" dirty="0"/>
              <a:t>Identify </a:t>
            </a:r>
            <a:r>
              <a:rPr lang="en-US" sz="2200" b="1" dirty="0"/>
              <a:t>distributions of plausible</a:t>
            </a:r>
            <a:r>
              <a:rPr lang="en-US" sz="2200" dirty="0"/>
              <a:t> locomotor cost weights through Bayesian inference</a:t>
            </a:r>
          </a:p>
          <a:p>
            <a:pPr marL="274320" lvl="1" indent="-457200">
              <a:spcBef>
                <a:spcPts val="600"/>
              </a:spcBef>
              <a:buFont typeface="+mj-lt"/>
              <a:buAutoNum type="arabicPeriod"/>
              <a:defRPr/>
            </a:pPr>
            <a:endParaRPr lang="en-US" sz="2800" dirty="0">
              <a:solidFill>
                <a:srgbClr val="9A0000"/>
              </a:solidFill>
            </a:endParaRPr>
          </a:p>
          <a:p>
            <a:pPr marL="274320" lvl="1" indent="-457200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sz="2800" dirty="0"/>
              <a:t>We hypothesized that</a:t>
            </a:r>
          </a:p>
          <a:p>
            <a:pPr marL="548640" indent="-27432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u="sng" dirty="0"/>
              <a:t>Hypothesis 2a</a:t>
            </a:r>
            <a:r>
              <a:rPr lang="en-US" sz="2400" b="1" dirty="0"/>
              <a:t>: </a:t>
            </a:r>
            <a:r>
              <a:rPr lang="en-US" sz="2400" dirty="0"/>
              <a:t>Feature-Reduced Inference will </a:t>
            </a:r>
            <a:r>
              <a:rPr lang="en-US" sz="2400" b="1" dirty="0"/>
              <a:t>recover the true weights</a:t>
            </a:r>
            <a:r>
              <a:rPr lang="en-US" sz="2400" dirty="0"/>
              <a:t> on the costs equally or more accurately than the naïve approach</a:t>
            </a:r>
          </a:p>
          <a:p>
            <a:pPr marL="548640" indent="-27432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u="sng" dirty="0"/>
              <a:t>Hypothesis 2b</a:t>
            </a:r>
            <a:r>
              <a:rPr lang="en-US" sz="2400" b="1" dirty="0"/>
              <a:t>: </a:t>
            </a:r>
            <a:r>
              <a:rPr lang="en-US" sz="2400" dirty="0"/>
              <a:t>Feature-Reduced Inference will </a:t>
            </a:r>
            <a:r>
              <a:rPr lang="en-US" sz="2400" b="1" dirty="0"/>
              <a:t>predict the reference behaviors </a:t>
            </a:r>
            <a:r>
              <a:rPr lang="en-US" sz="2400" dirty="0"/>
              <a:t>equally or more accurately than the naïve approach</a:t>
            </a:r>
          </a:p>
          <a:p>
            <a:pPr lvl="2">
              <a:spcBef>
                <a:spcPct val="0"/>
              </a:spcBef>
              <a:defRPr/>
            </a:pPr>
            <a:endParaRPr lang="en-US" sz="2300" b="1" dirty="0">
              <a:solidFill>
                <a:srgbClr val="C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276200-80DD-D390-D948-8BEFBA87C9F7}"/>
              </a:ext>
            </a:extLst>
          </p:cNvPr>
          <p:cNvSpPr txBox="1"/>
          <p:nvPr/>
        </p:nvSpPr>
        <p:spPr>
          <a:xfrm>
            <a:off x="503981" y="147527"/>
            <a:ext cx="10871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40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Specific Aim 2</a:t>
            </a:r>
          </a:p>
        </p:txBody>
      </p:sp>
      <p:pic>
        <p:nvPicPr>
          <p:cNvPr id="3" name="Picture 8" descr="Related image">
            <a:extLst>
              <a:ext uri="{FF2B5EF4-FFF2-40B4-BE49-F238E27FC236}">
                <a16:creationId xmlns:a16="http://schemas.microsoft.com/office/drawing/2014/main" id="{91FDDC7E-C30B-C15E-D740-BB34EA1CF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045077A-EB24-34D7-17C6-9907293D90B8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7EE182-A710-E2E5-A839-B0D197BC3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14" y="621306"/>
            <a:ext cx="6367986" cy="59183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563" y="2268243"/>
            <a:ext cx="694117" cy="351437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028480" y="1937929"/>
            <a:ext cx="4240476" cy="4095418"/>
            <a:chOff x="318589" y="1721250"/>
            <a:chExt cx="4240476" cy="409541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8589" y="2101721"/>
              <a:ext cx="4240476" cy="371494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098AD5-FC18-4BE8-9333-BC82804E9C21}"/>
                </a:ext>
              </a:extLst>
            </p:cNvPr>
            <p:cNvSpPr txBox="1"/>
            <p:nvPr/>
          </p:nvSpPr>
          <p:spPr>
            <a:xfrm>
              <a:off x="1442495" y="1721250"/>
              <a:ext cx="237122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</a:rPr>
                <a:t>Cost Feature Space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9809" y="1839078"/>
            <a:ext cx="5615457" cy="4146305"/>
            <a:chOff x="4854418" y="1485017"/>
            <a:chExt cx="6679373" cy="5063152"/>
          </a:xfrm>
        </p:grpSpPr>
        <p:grpSp>
          <p:nvGrpSpPr>
            <p:cNvPr id="17" name="Group 16"/>
            <p:cNvGrpSpPr/>
            <p:nvPr/>
          </p:nvGrpSpPr>
          <p:grpSpPr>
            <a:xfrm>
              <a:off x="4854418" y="1485977"/>
              <a:ext cx="6679373" cy="5062192"/>
              <a:chOff x="4854419" y="1474688"/>
              <a:chExt cx="6679373" cy="5062192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6824" y="1474688"/>
                <a:ext cx="6046968" cy="506219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54419" y="2018740"/>
                <a:ext cx="825626" cy="4291488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6711244" y="1485017"/>
              <a:ext cx="558800" cy="3237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Limb</a:t>
              </a: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01385F0A-F85F-431F-9942-7D4FB2F3D167}"/>
              </a:ext>
            </a:extLst>
          </p:cNvPr>
          <p:cNvSpPr txBox="1"/>
          <p:nvPr/>
        </p:nvSpPr>
        <p:spPr>
          <a:xfrm>
            <a:off x="6896497" y="6539699"/>
            <a:ext cx="480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[1] Fukuchi et al., </a:t>
            </a:r>
            <a:r>
              <a:rPr kumimoji="0" lang="en-US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PeerJ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Times New Roman" panose="02020603050405020304" pitchFamily="18" charset="0"/>
              </a:rPr>
              <a:t>, 2018</a:t>
            </a:r>
          </a:p>
        </p:txBody>
      </p:sp>
      <p:pic>
        <p:nvPicPr>
          <p:cNvPr id="137" name="Picture 8" descr="Related image">
            <a:extLst>
              <a:ext uri="{FF2B5EF4-FFF2-40B4-BE49-F238E27FC236}">
                <a16:creationId xmlns:a16="http://schemas.microsoft.com/office/drawing/2014/main" id="{C91817DC-3BD6-4C24-B91F-97DD92D7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1401" y="77691"/>
            <a:ext cx="990600" cy="8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8" descr="Related image">
            <a:extLst>
              <a:ext uri="{FF2B5EF4-FFF2-40B4-BE49-F238E27FC236}">
                <a16:creationId xmlns:a16="http://schemas.microsoft.com/office/drawing/2014/main" id="{C91817DC-3BD6-4C24-B91F-97DD92D78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245448" y="-42968"/>
            <a:ext cx="950217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bandicam 2023-01-18 08-08-52-651">
            <a:hlinkClick r:id="" action="ppaction://media"/>
            <a:extLst>
              <a:ext uri="{FF2B5EF4-FFF2-40B4-BE49-F238E27FC236}">
                <a16:creationId xmlns:a16="http://schemas.microsoft.com/office/drawing/2014/main" id="{9202AB50-5229-1D8C-D93D-8945276778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8" end="1975"/>
                </p14:media>
              </p:ext>
            </p:extLst>
          </p:nvPr>
        </p:nvPicPr>
        <p:blipFill rotWithShape="1">
          <a:blip r:embed="rId11"/>
          <a:srcRect l="10195" t="5953" r="7239"/>
          <a:stretch/>
        </p:blipFill>
        <p:spPr>
          <a:xfrm>
            <a:off x="7769084" y="2153372"/>
            <a:ext cx="3055030" cy="3833039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5F14F5-98B4-60CF-86F9-3CA60F724B8F}"/>
              </a:ext>
            </a:extLst>
          </p:cNvPr>
          <p:cNvSpPr txBox="1"/>
          <p:nvPr/>
        </p:nvSpPr>
        <p:spPr>
          <a:xfrm>
            <a:off x="503981" y="147527"/>
            <a:ext cx="110030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4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Assessment of cost multicollinearity using behavioral gait data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F8BE979-BAB9-B37C-E63F-5FFE3AC25422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5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D989C2CE-5A8D-D382-0B81-4544ABC76F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29" t="35916" b="29355"/>
          <a:stretch/>
        </p:blipFill>
        <p:spPr>
          <a:xfrm>
            <a:off x="11175859" y="4276820"/>
            <a:ext cx="969073" cy="188791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rcRect r="7710"/>
          <a:stretch/>
        </p:blipFill>
        <p:spPr>
          <a:xfrm>
            <a:off x="286860" y="987078"/>
            <a:ext cx="10557306" cy="5436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FAC27D-3EE8-0568-24E1-322BDDFEDE61}"/>
              </a:ext>
            </a:extLst>
          </p:cNvPr>
          <p:cNvSpPr txBox="1"/>
          <p:nvPr/>
        </p:nvSpPr>
        <p:spPr>
          <a:xfrm>
            <a:off x="87682" y="147527"/>
            <a:ext cx="1141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Dimensionality reduction reduced 16 cost components to 5 cost bases</a:t>
            </a:r>
          </a:p>
        </p:txBody>
      </p:sp>
      <p:pic>
        <p:nvPicPr>
          <p:cNvPr id="4" name="Picture 8" descr="Related image">
            <a:extLst>
              <a:ext uri="{FF2B5EF4-FFF2-40B4-BE49-F238E27FC236}">
                <a16:creationId xmlns:a16="http://schemas.microsoft.com/office/drawing/2014/main" id="{67678A36-B14E-BE5E-3651-224FB64EB7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E0A98B-EED5-8B47-9C5C-D2AD88D0295A}"/>
              </a:ext>
            </a:extLst>
          </p:cNvPr>
          <p:cNvSpPr/>
          <p:nvPr/>
        </p:nvSpPr>
        <p:spPr>
          <a:xfrm>
            <a:off x="7394971" y="922797"/>
            <a:ext cx="1286449" cy="3845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07D594-3DE0-1435-4A92-AAA8C1FD3241}"/>
              </a:ext>
            </a:extLst>
          </p:cNvPr>
          <p:cNvCxnSpPr>
            <a:cxnSpLocks noChangeAspect="1"/>
          </p:cNvCxnSpPr>
          <p:nvPr/>
        </p:nvCxnSpPr>
        <p:spPr>
          <a:xfrm>
            <a:off x="10805595" y="1773936"/>
            <a:ext cx="0" cy="4006122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E057D7E-0E66-565F-401A-B37A80AF11CB}"/>
              </a:ext>
            </a:extLst>
          </p:cNvPr>
          <p:cNvSpPr txBox="1"/>
          <p:nvPr/>
        </p:nvSpPr>
        <p:spPr>
          <a:xfrm>
            <a:off x="10876002" y="3176329"/>
            <a:ext cx="1490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Cumulative VAF %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CB47BC-CA98-F57C-E0CA-7C2BDE80A560}"/>
              </a:ext>
            </a:extLst>
          </p:cNvPr>
          <p:cNvCxnSpPr>
            <a:cxnSpLocks noChangeAspect="1"/>
          </p:cNvCxnSpPr>
          <p:nvPr/>
        </p:nvCxnSpPr>
        <p:spPr>
          <a:xfrm>
            <a:off x="10738097" y="3798845"/>
            <a:ext cx="65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62CFE8-5311-42D7-4C2D-73D6FC3CD222}"/>
              </a:ext>
            </a:extLst>
          </p:cNvPr>
          <p:cNvCxnSpPr>
            <a:cxnSpLocks noChangeAspect="1"/>
          </p:cNvCxnSpPr>
          <p:nvPr/>
        </p:nvCxnSpPr>
        <p:spPr>
          <a:xfrm>
            <a:off x="10737321" y="1775810"/>
            <a:ext cx="65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ED5103-2AFC-6411-DF88-EAE2BDED9C90}"/>
              </a:ext>
            </a:extLst>
          </p:cNvPr>
          <p:cNvCxnSpPr>
            <a:cxnSpLocks noChangeAspect="1"/>
          </p:cNvCxnSpPr>
          <p:nvPr/>
        </p:nvCxnSpPr>
        <p:spPr>
          <a:xfrm>
            <a:off x="10737321" y="5761770"/>
            <a:ext cx="65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7BF2A8-3D10-F50D-24D5-A2796D085573}"/>
              </a:ext>
            </a:extLst>
          </p:cNvPr>
          <p:cNvSpPr txBox="1"/>
          <p:nvPr/>
        </p:nvSpPr>
        <p:spPr>
          <a:xfrm>
            <a:off x="10735189" y="1637222"/>
            <a:ext cx="77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8B387-F33E-69BA-141C-71EF561B5C7A}"/>
              </a:ext>
            </a:extLst>
          </p:cNvPr>
          <p:cNvSpPr txBox="1"/>
          <p:nvPr/>
        </p:nvSpPr>
        <p:spPr>
          <a:xfrm>
            <a:off x="10697089" y="3631504"/>
            <a:ext cx="77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18B9E9-43C9-1C36-1C68-38DAD816711A}"/>
              </a:ext>
            </a:extLst>
          </p:cNvPr>
          <p:cNvCxnSpPr>
            <a:cxnSpLocks noChangeAspect="1"/>
          </p:cNvCxnSpPr>
          <p:nvPr/>
        </p:nvCxnSpPr>
        <p:spPr>
          <a:xfrm>
            <a:off x="10735189" y="4802325"/>
            <a:ext cx="65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0A6B09-E30D-448B-7709-70583759E000}"/>
              </a:ext>
            </a:extLst>
          </p:cNvPr>
          <p:cNvCxnSpPr>
            <a:cxnSpLocks noChangeAspect="1"/>
          </p:cNvCxnSpPr>
          <p:nvPr/>
        </p:nvCxnSpPr>
        <p:spPr>
          <a:xfrm>
            <a:off x="10735189" y="2759464"/>
            <a:ext cx="658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7A83EF-26D5-AEE3-E7C1-B8840A15BE55}"/>
              </a:ext>
            </a:extLst>
          </p:cNvPr>
          <p:cNvGrpSpPr/>
          <p:nvPr/>
        </p:nvGrpSpPr>
        <p:grpSpPr>
          <a:xfrm>
            <a:off x="3185483" y="2045970"/>
            <a:ext cx="6815768" cy="1493793"/>
            <a:chOff x="3185483" y="2278277"/>
            <a:chExt cx="2992314" cy="126148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F1772C-A1A3-FBDA-9B6A-27F4679F80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2638" y="2555421"/>
              <a:ext cx="747863" cy="35359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3B7859-19B4-EFFB-2056-093850C37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2423" y="2355415"/>
              <a:ext cx="750622" cy="20205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D9516CE-1F89-9ABF-0B42-9E93503615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9513" y="2278277"/>
              <a:ext cx="758284" cy="7713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AA5F82-2FF1-1E64-2F1A-EE5C629D61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5483" y="2905207"/>
              <a:ext cx="752474" cy="63455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D7D0ACA-74DC-E824-2F69-1E6A1EDD0BBB}"/>
              </a:ext>
            </a:extLst>
          </p:cNvPr>
          <p:cNvSpPr txBox="1"/>
          <p:nvPr/>
        </p:nvSpPr>
        <p:spPr>
          <a:xfrm>
            <a:off x="10661049" y="5538163"/>
            <a:ext cx="77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4774F1-D10D-E6EC-94DC-3F951DD74ABD}"/>
              </a:ext>
            </a:extLst>
          </p:cNvPr>
          <p:cNvSpPr txBox="1"/>
          <p:nvPr/>
        </p:nvSpPr>
        <p:spPr>
          <a:xfrm>
            <a:off x="10686153" y="4610500"/>
            <a:ext cx="77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2553AF-8332-CCBD-9C86-6EF7314A366F}"/>
              </a:ext>
            </a:extLst>
          </p:cNvPr>
          <p:cNvSpPr txBox="1"/>
          <p:nvPr/>
        </p:nvSpPr>
        <p:spPr>
          <a:xfrm>
            <a:off x="10696313" y="2557465"/>
            <a:ext cx="77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8D3911B1-2E94-5F61-F1CD-2C4B9F623420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9" grpId="0"/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C29147-E85E-06AE-7F4E-0F51EB274D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DC29147-E85E-06AE-7F4E-0F51EB274DC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92B54D2-A3E1-F89A-79CC-56EC2AE3420C}"/>
              </a:ext>
            </a:extLst>
          </p:cNvPr>
          <p:cNvSpPr/>
          <p:nvPr/>
        </p:nvSpPr>
        <p:spPr>
          <a:xfrm>
            <a:off x="8089392" y="2656083"/>
            <a:ext cx="803562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2E818-A63A-C60F-C204-1A6C4BD4F1A4}"/>
              </a:ext>
            </a:extLst>
          </p:cNvPr>
          <p:cNvSpPr/>
          <p:nvPr/>
        </p:nvSpPr>
        <p:spPr>
          <a:xfrm>
            <a:off x="8892955" y="2611125"/>
            <a:ext cx="296766" cy="12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40E5B-BF39-4557-77F3-23C25A5723C6}"/>
              </a:ext>
            </a:extLst>
          </p:cNvPr>
          <p:cNvSpPr/>
          <p:nvPr/>
        </p:nvSpPr>
        <p:spPr>
          <a:xfrm>
            <a:off x="8892954" y="2778469"/>
            <a:ext cx="296766" cy="12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Related image">
            <a:extLst>
              <a:ext uri="{FF2B5EF4-FFF2-40B4-BE49-F238E27FC236}">
                <a16:creationId xmlns:a16="http://schemas.microsoft.com/office/drawing/2014/main" id="{4D560D93-6329-9099-FA61-EB2039020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332672-2215-6E6D-2899-407FCA8384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854"/>
          <a:stretch/>
        </p:blipFill>
        <p:spPr>
          <a:xfrm>
            <a:off x="471856" y="1273705"/>
            <a:ext cx="4450346" cy="26861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05D80-A173-EDA7-1BD3-4EE9748F5E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3854"/>
          <a:stretch/>
        </p:blipFill>
        <p:spPr>
          <a:xfrm>
            <a:off x="7042340" y="1322541"/>
            <a:ext cx="4578642" cy="26822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844391-FF9F-C84D-73CD-C2A0C67C513B}"/>
              </a:ext>
            </a:extLst>
          </p:cNvPr>
          <p:cNvSpPr txBox="1"/>
          <p:nvPr/>
        </p:nvSpPr>
        <p:spPr>
          <a:xfrm>
            <a:off x="1721248" y="1008746"/>
            <a:ext cx="195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VAF = 56%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B3A45E-4B11-4389-A7D8-6DA103366215}"/>
              </a:ext>
            </a:extLst>
          </p:cNvPr>
          <p:cNvSpPr txBox="1"/>
          <p:nvPr/>
        </p:nvSpPr>
        <p:spPr>
          <a:xfrm>
            <a:off x="8320556" y="1007996"/>
            <a:ext cx="195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VAF = 19%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90166B-ED17-9301-A52C-0EBA2E8782A8}"/>
              </a:ext>
            </a:extLst>
          </p:cNvPr>
          <p:cNvSpPr txBox="1"/>
          <p:nvPr/>
        </p:nvSpPr>
        <p:spPr>
          <a:xfrm>
            <a:off x="4932182" y="3670614"/>
            <a:ext cx="2337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44A6A1"/>
                </a:solidFill>
              </a:rPr>
              <a:t>VAF = 10%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6CB4D1A-080B-2AA0-11AC-3E8CCA244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2253" y="5083311"/>
            <a:ext cx="1177074" cy="13753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1FAE78-79F5-4122-1BA3-EA846F0613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631"/>
          <a:stretch/>
        </p:blipFill>
        <p:spPr>
          <a:xfrm>
            <a:off x="3757098" y="4008383"/>
            <a:ext cx="4677804" cy="279353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31E5A8E-B5EC-B310-2370-9356E20CA2E2}"/>
              </a:ext>
            </a:extLst>
          </p:cNvPr>
          <p:cNvSpPr/>
          <p:nvPr/>
        </p:nvSpPr>
        <p:spPr>
          <a:xfrm>
            <a:off x="11541243" y="1572143"/>
            <a:ext cx="159477" cy="798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051493-1478-9287-CF0D-59C1472A05C8}"/>
              </a:ext>
            </a:extLst>
          </p:cNvPr>
          <p:cNvSpPr/>
          <p:nvPr/>
        </p:nvSpPr>
        <p:spPr>
          <a:xfrm>
            <a:off x="8320556" y="4129478"/>
            <a:ext cx="159477" cy="798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D5D217-10FC-10BE-41E0-B5F99F025E2B}"/>
              </a:ext>
            </a:extLst>
          </p:cNvPr>
          <p:cNvSpPr/>
          <p:nvPr/>
        </p:nvSpPr>
        <p:spPr>
          <a:xfrm>
            <a:off x="4813210" y="1572143"/>
            <a:ext cx="159477" cy="798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8767D5-BA96-596C-0B09-90AE9114D88B}"/>
              </a:ext>
            </a:extLst>
          </p:cNvPr>
          <p:cNvSpPr txBox="1"/>
          <p:nvPr/>
        </p:nvSpPr>
        <p:spPr>
          <a:xfrm>
            <a:off x="56199" y="27995"/>
            <a:ext cx="114715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The feature reduction suggests presence of physiologically meaningful cost clusters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ED485C-D2F5-F8A3-BD1B-A5BE0D3FABCD}"/>
              </a:ext>
            </a:extLst>
          </p:cNvPr>
          <p:cNvSpPr txBox="1"/>
          <p:nvPr/>
        </p:nvSpPr>
        <p:spPr>
          <a:xfrm>
            <a:off x="1721248" y="741454"/>
            <a:ext cx="1951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Energy – Effort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C9DD5-431B-CFE3-0D41-337AE6A828D6}"/>
              </a:ext>
            </a:extLst>
          </p:cNvPr>
          <p:cNvSpPr txBox="1"/>
          <p:nvPr/>
        </p:nvSpPr>
        <p:spPr>
          <a:xfrm>
            <a:off x="8320556" y="752704"/>
            <a:ext cx="195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Kinematic Jerk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E051D-F87B-67DE-FD42-5B9575BDD5D0}"/>
              </a:ext>
            </a:extLst>
          </p:cNvPr>
          <p:cNvSpPr txBox="1"/>
          <p:nvPr/>
        </p:nvSpPr>
        <p:spPr>
          <a:xfrm>
            <a:off x="4919529" y="3377252"/>
            <a:ext cx="2337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44A6A1"/>
                </a:solidFill>
              </a:rPr>
              <a:t>Effort Rate – Kinetic Jerk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5CEDB8-0BEA-2C87-7481-79819B38C9F6}"/>
              </a:ext>
            </a:extLst>
          </p:cNvPr>
          <p:cNvSpPr txBox="1"/>
          <p:nvPr/>
        </p:nvSpPr>
        <p:spPr>
          <a:xfrm>
            <a:off x="9160168" y="5083311"/>
            <a:ext cx="597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800" dirty="0"/>
              <a:t>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7B4392-C044-93F1-F1AB-54FD92E22827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6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DBB985-F818-F1C4-55BE-36C3296F2BC6}"/>
              </a:ext>
            </a:extLst>
          </p:cNvPr>
          <p:cNvCxnSpPr>
            <a:cxnSpLocks/>
          </p:cNvCxnSpPr>
          <p:nvPr/>
        </p:nvCxnSpPr>
        <p:spPr>
          <a:xfrm>
            <a:off x="4434423" y="2194829"/>
            <a:ext cx="748147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/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/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noProof="0" dirty="0">
                    <a:solidFill>
                      <a:schemeClr val="tx1"/>
                    </a:solidFill>
                  </a:rPr>
                  <a:t>A Set of Individual Cost Weights </a:t>
                </a:r>
                <a:r>
                  <a:rPr lang="en-US" sz="1400" b="1" kern="0" noProof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𝒄𝒐𝒔𝒕𝒔</m:t>
                        </m:r>
                      </m:sup>
                    </m:sSup>
                  </m:oMath>
                </a14:m>
                <a:r>
                  <a:rPr kumimoji="0" lang="en-US" sz="1400" b="1" i="0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)</a:t>
                </a:r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blipFill>
                <a:blip r:embed="rId4"/>
                <a:stretch>
                  <a:fillRect r="-377" b="-5405"/>
                </a:stretch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12E0B24-1204-1968-8C71-5EAE3CC69ADD}"/>
              </a:ext>
            </a:extLst>
          </p:cNvPr>
          <p:cNvSpPr/>
          <p:nvPr/>
        </p:nvSpPr>
        <p:spPr>
          <a:xfrm>
            <a:off x="2267730" y="1941042"/>
            <a:ext cx="375350" cy="428951"/>
          </a:xfrm>
          <a:prstGeom prst="mathMultiply">
            <a:avLst>
              <a:gd name="adj1" fmla="val 10899"/>
            </a:avLst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4">
            <a:extLst>
              <a:ext uri="{FF2B5EF4-FFF2-40B4-BE49-F238E27FC236}">
                <a16:creationId xmlns:a16="http://schemas.microsoft.com/office/drawing/2014/main" id="{15A8B460-EAC0-596F-FB2A-A7A85997F262}"/>
              </a:ext>
            </a:extLst>
          </p:cNvPr>
          <p:cNvSpPr/>
          <p:nvPr/>
        </p:nvSpPr>
        <p:spPr>
          <a:xfrm>
            <a:off x="2730583" y="1205792"/>
            <a:ext cx="1356528" cy="2051233"/>
          </a:xfrm>
          <a:prstGeom prst="round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</a:rPr>
              <a:t>			    </a:t>
            </a:r>
            <a:endParaRPr lang="en-US" sz="1400" b="1" dirty="0">
              <a:solidFill>
                <a:srgbClr val="F1737C"/>
              </a:solidFill>
            </a:endParaRPr>
          </a:p>
        </p:txBody>
      </p:sp>
      <p:sp>
        <p:nvSpPr>
          <p:cNvPr id="9" name="Rounded Rectangle 20">
            <a:extLst>
              <a:ext uri="{FF2B5EF4-FFF2-40B4-BE49-F238E27FC236}">
                <a16:creationId xmlns:a16="http://schemas.microsoft.com/office/drawing/2014/main" id="{0F7F5E0F-3FA3-165F-54E3-03D32D898F08}"/>
              </a:ext>
            </a:extLst>
          </p:cNvPr>
          <p:cNvSpPr/>
          <p:nvPr/>
        </p:nvSpPr>
        <p:spPr>
          <a:xfrm>
            <a:off x="2921609" y="1277717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A66E2-010E-193E-764D-462CDA61BBC9}"/>
              </a:ext>
            </a:extLst>
          </p:cNvPr>
          <p:cNvSpPr txBox="1"/>
          <p:nvPr/>
        </p:nvSpPr>
        <p:spPr>
          <a:xfrm>
            <a:off x="3250667" y="2774396"/>
            <a:ext cx="354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/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Cost =</a:t>
                </a:r>
                <a:r>
                  <a:rPr kumimoji="0" lang="en-US" sz="1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𝑐𝑜𝑠𝑡𝑠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blipFill>
                <a:blip r:embed="rId5"/>
                <a:stretch>
                  <a:fillRect l="-1613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20">
            <a:extLst>
              <a:ext uri="{FF2B5EF4-FFF2-40B4-BE49-F238E27FC236}">
                <a16:creationId xmlns:a16="http://schemas.microsoft.com/office/drawing/2014/main" id="{7AD240A3-C959-78FB-CE99-52A9363E41F6}"/>
              </a:ext>
            </a:extLst>
          </p:cNvPr>
          <p:cNvSpPr/>
          <p:nvPr/>
        </p:nvSpPr>
        <p:spPr>
          <a:xfrm>
            <a:off x="2921609" y="1664168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 rate</a:t>
            </a:r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C0F45C7A-C409-A703-A434-DD09E34D6CD7}"/>
              </a:ext>
            </a:extLst>
          </p:cNvPr>
          <p:cNvSpPr/>
          <p:nvPr/>
        </p:nvSpPr>
        <p:spPr>
          <a:xfrm>
            <a:off x="2924168" y="2050619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Jerk</a:t>
            </a:r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579691CE-1254-8B80-7073-079F8CCC540B}"/>
              </a:ext>
            </a:extLst>
          </p:cNvPr>
          <p:cNvSpPr/>
          <p:nvPr/>
        </p:nvSpPr>
        <p:spPr>
          <a:xfrm>
            <a:off x="2921609" y="2433665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Work rate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3FC0C4-3CF1-2720-01E5-28265BF1581E}"/>
              </a:ext>
            </a:extLst>
          </p:cNvPr>
          <p:cNvSpPr txBox="1"/>
          <p:nvPr/>
        </p:nvSpPr>
        <p:spPr>
          <a:xfrm>
            <a:off x="2279374" y="977223"/>
            <a:ext cx="2299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 pool of Physiological Costs</a:t>
            </a:r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552E6249-5FBC-0C70-FAB8-5D8503AD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1DB4BC-64D3-C662-6380-4C7E243B4B66}"/>
              </a:ext>
            </a:extLst>
          </p:cNvPr>
          <p:cNvSpPr txBox="1"/>
          <p:nvPr/>
        </p:nvSpPr>
        <p:spPr>
          <a:xfrm>
            <a:off x="503981" y="147527"/>
            <a:ext cx="10871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We formed composite cost based on known sets of cost weights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3C36A9-A775-FE0A-0157-AA9273C80A02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8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/>
      <p:bldP spid="14" grpId="0" animBg="1"/>
      <p:bldP spid="16" grpId="0" animBg="1"/>
      <p:bldP spid="17" grpId="0" animBg="1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1A7B050-4B09-4FA5-A190-1D407D90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54" y="2744872"/>
            <a:ext cx="4658877" cy="35396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61AB5A-9510-4269-9573-80EFB20AC714}"/>
              </a:ext>
            </a:extLst>
          </p:cNvPr>
          <p:cNvSpPr txBox="1"/>
          <p:nvPr/>
        </p:nvSpPr>
        <p:spPr>
          <a:xfrm>
            <a:off x="4419675" y="6512427"/>
            <a:ext cx="7385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[1] Ellis et al., </a:t>
            </a:r>
            <a:r>
              <a:rPr lang="de-DE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The Royal Society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(2013).	[2] Ralston, </a:t>
            </a:r>
            <a:r>
              <a:rPr lang="de-DE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Einschliesslich Arbeitsphysiologie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(1958)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931044" y="3781016"/>
            <a:ext cx="397699" cy="3544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873451" y="5280862"/>
            <a:ext cx="397699" cy="3544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2774337" y="3027383"/>
            <a:ext cx="233374" cy="22095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777347" y="5011136"/>
            <a:ext cx="397699" cy="35445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543180" y="2550869"/>
            <a:ext cx="5482069" cy="3847607"/>
            <a:chOff x="8108671" y="3130630"/>
            <a:chExt cx="4369670" cy="3351627"/>
          </a:xfrm>
        </p:grpSpPr>
        <p:grpSp>
          <p:nvGrpSpPr>
            <p:cNvPr id="46" name="Group 45"/>
            <p:cNvGrpSpPr/>
            <p:nvPr/>
          </p:nvGrpSpPr>
          <p:grpSpPr>
            <a:xfrm>
              <a:off x="8108671" y="3315059"/>
              <a:ext cx="3879850" cy="3167198"/>
              <a:chOff x="3802624" y="2956982"/>
              <a:chExt cx="4629150" cy="3679118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2624" y="2956982"/>
                <a:ext cx="4629150" cy="3143250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3048" y="6340825"/>
                <a:ext cx="2333624" cy="295275"/>
              </a:xfrm>
              <a:prstGeom prst="rect">
                <a:avLst/>
              </a:prstGeom>
            </p:spPr>
          </p:pic>
        </p:grpSp>
        <p:sp>
          <p:nvSpPr>
            <p:cNvPr id="47" name="Rectangle 46"/>
            <p:cNvSpPr/>
            <p:nvPr/>
          </p:nvSpPr>
          <p:spPr>
            <a:xfrm>
              <a:off x="10846172" y="3223520"/>
              <a:ext cx="129116" cy="1382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Merge 47"/>
            <p:cNvSpPr/>
            <p:nvPr/>
          </p:nvSpPr>
          <p:spPr>
            <a:xfrm>
              <a:off x="10828709" y="3811362"/>
              <a:ext cx="164042" cy="133086"/>
            </a:xfrm>
            <a:prstGeom prst="flowChartMerg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0846172" y="3514688"/>
              <a:ext cx="138766" cy="14550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204343" y="3130630"/>
              <a:ext cx="677861" cy="24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Symmetric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204343" y="3432651"/>
              <a:ext cx="1273998" cy="24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Moderately symmetric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204339" y="3739405"/>
              <a:ext cx="1065575" cy="241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Highly asymmetric</a:t>
              </a:r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433" y="5835098"/>
            <a:ext cx="4379184" cy="218552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3027314" y="5000546"/>
            <a:ext cx="639759" cy="354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178AA-7E4C-11F7-C33C-7D1316D7B897}"/>
              </a:ext>
            </a:extLst>
          </p:cNvPr>
          <p:cNvSpPr txBox="1"/>
          <p:nvPr/>
        </p:nvSpPr>
        <p:spPr>
          <a:xfrm>
            <a:off x="200722" y="147527"/>
            <a:ext cx="11329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Energy economy explains several features of self-selected gait </a:t>
            </a:r>
          </a:p>
        </p:txBody>
      </p:sp>
      <p:pic>
        <p:nvPicPr>
          <p:cNvPr id="3" name="Picture 8" descr="Related image">
            <a:extLst>
              <a:ext uri="{FF2B5EF4-FFF2-40B4-BE49-F238E27FC236}">
                <a16:creationId xmlns:a16="http://schemas.microsoft.com/office/drawing/2014/main" id="{F27E1D9F-7122-E4B0-88FB-66E856CF4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544371" y="-42968"/>
            <a:ext cx="65129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D7FE-2CF7-496B-19B2-838F2FC5EB12}"/>
              </a:ext>
            </a:extLst>
          </p:cNvPr>
          <p:cNvSpPr txBox="1"/>
          <p:nvPr/>
        </p:nvSpPr>
        <p:spPr>
          <a:xfrm rot="16200000">
            <a:off x="5552699" y="4207866"/>
            <a:ext cx="2210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Metabolic Cost of Transport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8347BA-B32C-8F2D-A7AD-6ADCA8D0D72D}"/>
              </a:ext>
            </a:extLst>
          </p:cNvPr>
          <p:cNvSpPr/>
          <p:nvPr/>
        </p:nvSpPr>
        <p:spPr>
          <a:xfrm>
            <a:off x="8938500" y="4001821"/>
            <a:ext cx="567849" cy="3599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3B3A5-BC3D-7D6A-145E-0E99487C55BA}"/>
              </a:ext>
            </a:extLst>
          </p:cNvPr>
          <p:cNvSpPr txBox="1"/>
          <p:nvPr/>
        </p:nvSpPr>
        <p:spPr>
          <a:xfrm>
            <a:off x="1134763" y="1226977"/>
            <a:ext cx="99224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People adopt </a:t>
            </a:r>
            <a:r>
              <a:rPr lang="en-US" sz="2800" b="1" dirty="0"/>
              <a:t>stride times </a:t>
            </a:r>
            <a:r>
              <a:rPr lang="en-US" sz="2800" dirty="0"/>
              <a:t>and </a:t>
            </a:r>
            <a:r>
              <a:rPr lang="en-US" sz="2800" b="1" dirty="0"/>
              <a:t>speeds</a:t>
            </a:r>
            <a:r>
              <a:rPr lang="en-US" sz="2800" dirty="0"/>
              <a:t> that minimize energetic cost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A6686A5-0C6B-BD03-B0D1-1EECD4A4A70A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5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5" grpId="0" animBg="1"/>
      <p:bldP spid="84" grpId="0" animBg="1"/>
      <p:bldP spid="60" grpId="0" animBg="1"/>
      <p:bldP spid="56" grpId="0" animBg="1"/>
      <p:bldP spid="4" grpId="0"/>
      <p:bldP spid="6" grpId="0" animBg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DBB985-F818-F1C4-55BE-36C3296F2BC6}"/>
              </a:ext>
            </a:extLst>
          </p:cNvPr>
          <p:cNvCxnSpPr>
            <a:cxnSpLocks/>
          </p:cNvCxnSpPr>
          <p:nvPr/>
        </p:nvCxnSpPr>
        <p:spPr>
          <a:xfrm>
            <a:off x="4434423" y="2194829"/>
            <a:ext cx="748147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/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/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noProof="0" dirty="0">
                    <a:solidFill>
                      <a:schemeClr val="tx1"/>
                    </a:solidFill>
                  </a:rPr>
                  <a:t>A Set of Individual Cost Weights </a:t>
                </a:r>
                <a:r>
                  <a:rPr lang="en-US" sz="1400" b="1" kern="0" noProof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𝒄𝒐𝒔𝒕𝒔</m:t>
                        </m:r>
                      </m:sup>
                    </m:sSup>
                  </m:oMath>
                </a14:m>
                <a:r>
                  <a:rPr kumimoji="0" lang="en-US" sz="1400" b="1" i="0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)</a:t>
                </a:r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blipFill>
                <a:blip r:embed="rId6"/>
                <a:stretch>
                  <a:fillRect r="-377" b="-5405"/>
                </a:stretch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12E0B24-1204-1968-8C71-5EAE3CC69ADD}"/>
              </a:ext>
            </a:extLst>
          </p:cNvPr>
          <p:cNvSpPr/>
          <p:nvPr/>
        </p:nvSpPr>
        <p:spPr>
          <a:xfrm>
            <a:off x="2267730" y="1941042"/>
            <a:ext cx="375350" cy="428951"/>
          </a:xfrm>
          <a:prstGeom prst="mathMultiply">
            <a:avLst>
              <a:gd name="adj1" fmla="val 10899"/>
            </a:avLst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4">
            <a:extLst>
              <a:ext uri="{FF2B5EF4-FFF2-40B4-BE49-F238E27FC236}">
                <a16:creationId xmlns:a16="http://schemas.microsoft.com/office/drawing/2014/main" id="{15A8B460-EAC0-596F-FB2A-A7A85997F262}"/>
              </a:ext>
            </a:extLst>
          </p:cNvPr>
          <p:cNvSpPr/>
          <p:nvPr/>
        </p:nvSpPr>
        <p:spPr>
          <a:xfrm>
            <a:off x="2730583" y="1205792"/>
            <a:ext cx="1356528" cy="2051233"/>
          </a:xfrm>
          <a:prstGeom prst="round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</a:rPr>
              <a:t>			    </a:t>
            </a:r>
            <a:endParaRPr lang="en-US" sz="1400" b="1" dirty="0">
              <a:solidFill>
                <a:srgbClr val="F1737C"/>
              </a:solidFill>
            </a:endParaRPr>
          </a:p>
        </p:txBody>
      </p:sp>
      <p:sp>
        <p:nvSpPr>
          <p:cNvPr id="9" name="Rounded Rectangle 20">
            <a:extLst>
              <a:ext uri="{FF2B5EF4-FFF2-40B4-BE49-F238E27FC236}">
                <a16:creationId xmlns:a16="http://schemas.microsoft.com/office/drawing/2014/main" id="{0F7F5E0F-3FA3-165F-54E3-03D32D898F08}"/>
              </a:ext>
            </a:extLst>
          </p:cNvPr>
          <p:cNvSpPr/>
          <p:nvPr/>
        </p:nvSpPr>
        <p:spPr>
          <a:xfrm>
            <a:off x="2921609" y="1277717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A66E2-010E-193E-764D-462CDA61BBC9}"/>
              </a:ext>
            </a:extLst>
          </p:cNvPr>
          <p:cNvSpPr txBox="1"/>
          <p:nvPr/>
        </p:nvSpPr>
        <p:spPr>
          <a:xfrm>
            <a:off x="3250667" y="2774396"/>
            <a:ext cx="354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/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Cost =</a:t>
                </a:r>
                <a:r>
                  <a:rPr kumimoji="0" lang="en-US" sz="1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𝑐𝑜𝑠𝑡𝑠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blipFill>
                <a:blip r:embed="rId7"/>
                <a:stretch>
                  <a:fillRect l="-1613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20">
            <a:extLst>
              <a:ext uri="{FF2B5EF4-FFF2-40B4-BE49-F238E27FC236}">
                <a16:creationId xmlns:a16="http://schemas.microsoft.com/office/drawing/2014/main" id="{7AD240A3-C959-78FB-CE99-52A9363E41F6}"/>
              </a:ext>
            </a:extLst>
          </p:cNvPr>
          <p:cNvSpPr/>
          <p:nvPr/>
        </p:nvSpPr>
        <p:spPr>
          <a:xfrm>
            <a:off x="2921609" y="1664168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 rate</a:t>
            </a:r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C0F45C7A-C409-A703-A434-DD09E34D6CD7}"/>
              </a:ext>
            </a:extLst>
          </p:cNvPr>
          <p:cNvSpPr/>
          <p:nvPr/>
        </p:nvSpPr>
        <p:spPr>
          <a:xfrm>
            <a:off x="2924168" y="2050619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Jerk</a:t>
            </a:r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579691CE-1254-8B80-7073-079F8CCC540B}"/>
              </a:ext>
            </a:extLst>
          </p:cNvPr>
          <p:cNvSpPr/>
          <p:nvPr/>
        </p:nvSpPr>
        <p:spPr>
          <a:xfrm>
            <a:off x="2921609" y="2433665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Work rate</a:t>
            </a:r>
          </a:p>
        </p:txBody>
      </p:sp>
      <p:sp>
        <p:nvSpPr>
          <p:cNvPr id="38" name="Rounded Rectangle 170">
            <a:extLst>
              <a:ext uri="{FF2B5EF4-FFF2-40B4-BE49-F238E27FC236}">
                <a16:creationId xmlns:a16="http://schemas.microsoft.com/office/drawing/2014/main" id="{3B0A54EF-3575-4DAB-C829-42CFA713967A}"/>
              </a:ext>
            </a:extLst>
          </p:cNvPr>
          <p:cNvSpPr>
            <a:spLocks/>
          </p:cNvSpPr>
          <p:nvPr/>
        </p:nvSpPr>
        <p:spPr>
          <a:xfrm>
            <a:off x="5564122" y="1250487"/>
            <a:ext cx="3278935" cy="4303549"/>
          </a:xfrm>
          <a:prstGeom prst="roundRect">
            <a:avLst>
              <a:gd name="adj" fmla="val 1513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174">
                <a:extLst>
                  <a:ext uri="{FF2B5EF4-FFF2-40B4-BE49-F238E27FC236}">
                    <a16:creationId xmlns:a16="http://schemas.microsoft.com/office/drawing/2014/main" id="{A5681FCC-AD2F-4DD3-1311-612118AE806F}"/>
                  </a:ext>
                </a:extLst>
              </p:cNvPr>
              <p:cNvSpPr/>
              <p:nvPr/>
            </p:nvSpPr>
            <p:spPr>
              <a:xfrm>
                <a:off x="6327327" y="1423755"/>
                <a:ext cx="1828503" cy="1066033"/>
              </a:xfrm>
              <a:prstGeom prst="roundRect">
                <a:avLst>
                  <a:gd name="adj" fmla="val 2629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" rIns="9144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Minimize the 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Composite Cost</a:t>
                </a:r>
                <a:endParaRPr lang="en-US" dirty="0">
                  <a:solidFill>
                    <a:srgbClr val="000000"/>
                  </a:solidFill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800" b="1" dirty="0">
                  <a:solidFill>
                    <a:srgbClr val="000000"/>
                  </a:solidFill>
                  <a:latin typeface="Calibri"/>
                </a:endParaRPr>
              </a:p>
              <a:p>
                <a:pPr lvl="0" algn="ctr" defTabSz="457200"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Cost =</a:t>
                </a:r>
                <a:r>
                  <a:rPr kumimoji="0" lang="en-US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𝑐𝑜𝑠𝑡𝑠</m:t>
                        </m:r>
                      </m:sup>
                    </m:sSubSup>
                  </m:oMath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9" name="Rounded Rectangle 174">
                <a:extLst>
                  <a:ext uri="{FF2B5EF4-FFF2-40B4-BE49-F238E27FC236}">
                    <a16:creationId xmlns:a16="http://schemas.microsoft.com/office/drawing/2014/main" id="{A5681FCC-AD2F-4DD3-1311-612118AE8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327" y="1423755"/>
                <a:ext cx="1828503" cy="1066033"/>
              </a:xfrm>
              <a:prstGeom prst="roundRect">
                <a:avLst>
                  <a:gd name="adj" fmla="val 2629"/>
                </a:avLst>
              </a:prstGeom>
              <a:blipFill>
                <a:blip r:embed="rId8"/>
                <a:stretch>
                  <a:fillRect l="-3300" t="-2260" b="-7345"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bandicam 2023-01-18 08-08-52-651">
            <a:hlinkClick r:id="" action="ppaction://media"/>
            <a:extLst>
              <a:ext uri="{FF2B5EF4-FFF2-40B4-BE49-F238E27FC236}">
                <a16:creationId xmlns:a16="http://schemas.microsoft.com/office/drawing/2014/main" id="{56F8462B-204A-378A-DD17-DD863D48C2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8" end="1975"/>
                </p14:media>
              </p:ext>
            </p:extLst>
          </p:nvPr>
        </p:nvPicPr>
        <p:blipFill rotWithShape="1">
          <a:blip r:embed="rId9"/>
          <a:srcRect l="29072" t="25657" r="29707"/>
          <a:stretch/>
        </p:blipFill>
        <p:spPr>
          <a:xfrm>
            <a:off x="6651943" y="3273139"/>
            <a:ext cx="1075853" cy="2137270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A0B69F-B345-E3EF-D6AA-73C1F8959547}"/>
              </a:ext>
            </a:extLst>
          </p:cNvPr>
          <p:cNvSpPr txBox="1"/>
          <p:nvPr/>
        </p:nvSpPr>
        <p:spPr>
          <a:xfrm>
            <a:off x="6635871" y="29609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Dynamics</a:t>
            </a:r>
          </a:p>
        </p:txBody>
      </p:sp>
      <p:sp>
        <p:nvSpPr>
          <p:cNvPr id="43" name="Plus Sign 42">
            <a:extLst>
              <a:ext uri="{FF2B5EF4-FFF2-40B4-BE49-F238E27FC236}">
                <a16:creationId xmlns:a16="http://schemas.microsoft.com/office/drawing/2014/main" id="{79BF0963-F30F-4C70-CAB5-D4977BD582AE}"/>
              </a:ext>
            </a:extLst>
          </p:cNvPr>
          <p:cNvSpPr/>
          <p:nvPr/>
        </p:nvSpPr>
        <p:spPr>
          <a:xfrm>
            <a:off x="7024731" y="2558111"/>
            <a:ext cx="433697" cy="448741"/>
          </a:xfrm>
          <a:prstGeom prst="mathPlus">
            <a:avLst>
              <a:gd name="adj1" fmla="val 16419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BD7832-22FC-015D-EF7C-81E9A4F8C119}"/>
              </a:ext>
            </a:extLst>
          </p:cNvPr>
          <p:cNvSpPr txBox="1"/>
          <p:nvPr/>
        </p:nvSpPr>
        <p:spPr>
          <a:xfrm>
            <a:off x="5679934" y="867537"/>
            <a:ext cx="3047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Forward Simulation of Gait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3FC0C4-3CF1-2720-01E5-28265BF1581E}"/>
              </a:ext>
            </a:extLst>
          </p:cNvPr>
          <p:cNvSpPr txBox="1"/>
          <p:nvPr/>
        </p:nvSpPr>
        <p:spPr>
          <a:xfrm>
            <a:off x="2279374" y="977223"/>
            <a:ext cx="2299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 pool of Physiological Costs</a:t>
            </a:r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552E6249-5FBC-0C70-FAB8-5D8503AD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80A632-14C2-2FB5-3B6C-C154FFECDA79}"/>
              </a:ext>
            </a:extLst>
          </p:cNvPr>
          <p:cNvSpPr txBox="1"/>
          <p:nvPr/>
        </p:nvSpPr>
        <p:spPr>
          <a:xfrm>
            <a:off x="376663" y="91287"/>
            <a:ext cx="1103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Forward simulation was used to generate synthetic gait patterns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34609-1DB5-3CDD-24D3-10A8C3C39953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173022"/>
      </p:ext>
    </p:ext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959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  <p:bldLst>
      <p:bldP spid="38" grpId="0" animBg="1"/>
      <p:bldP spid="39" grpId="0" animBg="1"/>
      <p:bldP spid="42" grpId="0"/>
      <p:bldP spid="43" grpId="0" animBg="1"/>
      <p:bldP spid="4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Related image">
            <a:extLst>
              <a:ext uri="{FF2B5EF4-FFF2-40B4-BE49-F238E27FC236}">
                <a16:creationId xmlns:a16="http://schemas.microsoft.com/office/drawing/2014/main" id="{C91817DC-3BD6-4C24-B91F-97DD92D7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1401" y="77691"/>
            <a:ext cx="990600" cy="8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7" name="Picture 8" descr="Related image">
            <a:extLst>
              <a:ext uri="{FF2B5EF4-FFF2-40B4-BE49-F238E27FC236}">
                <a16:creationId xmlns:a16="http://schemas.microsoft.com/office/drawing/2014/main" id="{C91817DC-3BD6-4C24-B91F-97DD92D7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1401" y="77691"/>
            <a:ext cx="990600" cy="8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Related image">
            <a:extLst>
              <a:ext uri="{FF2B5EF4-FFF2-40B4-BE49-F238E27FC236}">
                <a16:creationId xmlns:a16="http://schemas.microsoft.com/office/drawing/2014/main" id="{C91817DC-3BD6-4C24-B91F-97DD92D78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245448" y="-42968"/>
            <a:ext cx="950217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" name="Picture 8" descr="Related image">
            <a:extLst>
              <a:ext uri="{FF2B5EF4-FFF2-40B4-BE49-F238E27FC236}">
                <a16:creationId xmlns:a16="http://schemas.microsoft.com/office/drawing/2014/main" id="{C91817DC-3BD6-4C24-B91F-97DD92D7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1401" y="77691"/>
            <a:ext cx="990600" cy="8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Related image">
            <a:extLst>
              <a:ext uri="{FF2B5EF4-FFF2-40B4-BE49-F238E27FC236}">
                <a16:creationId xmlns:a16="http://schemas.microsoft.com/office/drawing/2014/main" id="{C91817DC-3BD6-4C24-B91F-97DD92D78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245448" y="-42968"/>
            <a:ext cx="950217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5" name="Picture 8" descr="Related image">
            <a:extLst>
              <a:ext uri="{FF2B5EF4-FFF2-40B4-BE49-F238E27FC236}">
                <a16:creationId xmlns:a16="http://schemas.microsoft.com/office/drawing/2014/main" id="{C91817DC-3BD6-4C24-B91F-97DD92D78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01401" y="77691"/>
            <a:ext cx="990600" cy="89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8" descr="Related image">
            <a:extLst>
              <a:ext uri="{FF2B5EF4-FFF2-40B4-BE49-F238E27FC236}">
                <a16:creationId xmlns:a16="http://schemas.microsoft.com/office/drawing/2014/main" id="{C91817DC-3BD6-4C24-B91F-97DD92D78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245448" y="-42968"/>
            <a:ext cx="950217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bandicam 2023-01-18 08-01-04-99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43" end="567"/>
                </p14:media>
              </p:ext>
            </p:extLst>
          </p:nvPr>
        </p:nvPicPr>
        <p:blipFill rotWithShape="1">
          <a:blip r:embed="rId12"/>
          <a:srcRect t="10067"/>
          <a:stretch/>
        </p:blipFill>
        <p:spPr>
          <a:xfrm>
            <a:off x="768249" y="973100"/>
            <a:ext cx="2764607" cy="2738665"/>
          </a:xfrm>
          <a:prstGeom prst="rect">
            <a:avLst/>
          </a:prstGeom>
        </p:spPr>
      </p:pic>
      <p:pic>
        <p:nvPicPr>
          <p:cNvPr id="10" name="bandicam 2023-01-18 08-06-21-388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352" end="227"/>
                </p14:media>
              </p:ext>
            </p:extLst>
          </p:nvPr>
        </p:nvPicPr>
        <p:blipFill rotWithShape="1">
          <a:blip r:embed="rId13"/>
          <a:srcRect t="10266"/>
          <a:stretch>
            <a:fillRect/>
          </a:stretch>
        </p:blipFill>
        <p:spPr>
          <a:xfrm>
            <a:off x="4471690" y="973100"/>
            <a:ext cx="2770726" cy="2738665"/>
          </a:xfrm>
          <a:prstGeom prst="rect">
            <a:avLst/>
          </a:prstGeom>
        </p:spPr>
      </p:pic>
      <p:pic>
        <p:nvPicPr>
          <p:cNvPr id="11" name="bandicam 2023-01-18 08-08-52-65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968" end="1975"/>
                </p14:media>
              </p:ext>
            </p:extLst>
          </p:nvPr>
        </p:nvPicPr>
        <p:blipFill rotWithShape="1">
          <a:blip r:embed="rId14"/>
          <a:srcRect t="10670"/>
          <a:stretch>
            <a:fillRect/>
          </a:stretch>
        </p:blipFill>
        <p:spPr>
          <a:xfrm>
            <a:off x="8181250" y="973100"/>
            <a:ext cx="2783283" cy="2738665"/>
          </a:xfrm>
          <a:prstGeom prst="rect">
            <a:avLst/>
          </a:prstGeom>
        </p:spPr>
      </p:pic>
      <p:pic>
        <p:nvPicPr>
          <p:cNvPr id="13" name="bandicam 2023-01-18 08-12-13-24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1875" end="403"/>
                </p14:media>
              </p:ext>
            </p:extLst>
          </p:nvPr>
        </p:nvPicPr>
        <p:blipFill rotWithShape="1">
          <a:blip r:embed="rId15"/>
          <a:srcRect t="11078"/>
          <a:stretch>
            <a:fillRect/>
          </a:stretch>
        </p:blipFill>
        <p:spPr>
          <a:xfrm>
            <a:off x="768248" y="3897838"/>
            <a:ext cx="2764607" cy="2707869"/>
          </a:xfrm>
          <a:prstGeom prst="rect">
            <a:avLst/>
          </a:prstGeom>
        </p:spPr>
      </p:pic>
      <p:pic>
        <p:nvPicPr>
          <p:cNvPr id="14" name="bandicam 2023-01-18 08-19-09-99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6">
                  <p14:trim st="2742" end="1338"/>
                </p14:media>
              </p:ext>
            </p:extLst>
          </p:nvPr>
        </p:nvPicPr>
        <p:blipFill rotWithShape="1">
          <a:blip r:embed="rId16"/>
          <a:srcRect t="10268"/>
          <a:stretch>
            <a:fillRect/>
          </a:stretch>
        </p:blipFill>
        <p:spPr>
          <a:xfrm>
            <a:off x="4477810" y="3897838"/>
            <a:ext cx="2764606" cy="2732526"/>
          </a:xfrm>
          <a:prstGeom prst="rect">
            <a:avLst/>
          </a:prstGeom>
        </p:spPr>
      </p:pic>
      <p:pic>
        <p:nvPicPr>
          <p:cNvPr id="16" name="bandicam 2023-01-18 08-20-59-48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7">
                  <p14:trim st="1934" end="1794"/>
                </p14:media>
              </p:ext>
            </p:extLst>
          </p:nvPr>
        </p:nvPicPr>
        <p:blipFill rotWithShape="1">
          <a:blip r:embed="rId17"/>
          <a:srcRect t="11078"/>
          <a:stretch>
            <a:fillRect/>
          </a:stretch>
        </p:blipFill>
        <p:spPr>
          <a:xfrm>
            <a:off x="8199926" y="3897837"/>
            <a:ext cx="2764607" cy="2707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8322D-E78F-53CC-AF3E-D1A458977BD7}"/>
              </a:ext>
            </a:extLst>
          </p:cNvPr>
          <p:cNvSpPr txBox="1"/>
          <p:nvPr/>
        </p:nvSpPr>
        <p:spPr>
          <a:xfrm>
            <a:off x="503980" y="147527"/>
            <a:ext cx="1103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We generated synthetic gait patterns at a range of treadmill speeds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6D2C15A8-2DB4-1DA8-56EA-377505479F6F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2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3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9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85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88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714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DBB985-F818-F1C4-55BE-36C3296F2BC6}"/>
              </a:ext>
            </a:extLst>
          </p:cNvPr>
          <p:cNvCxnSpPr>
            <a:cxnSpLocks/>
          </p:cNvCxnSpPr>
          <p:nvPr/>
        </p:nvCxnSpPr>
        <p:spPr>
          <a:xfrm>
            <a:off x="4434423" y="2194829"/>
            <a:ext cx="748147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/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/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noProof="0" dirty="0">
                    <a:solidFill>
                      <a:schemeClr val="tx1"/>
                    </a:solidFill>
                  </a:rPr>
                  <a:t>A Set of Individual Cost Weights </a:t>
                </a:r>
                <a:r>
                  <a:rPr lang="en-US" sz="1400" b="1" kern="0" noProof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𝒄𝒐𝒔𝒕𝒔</m:t>
                        </m:r>
                      </m:sup>
                    </m:sSup>
                  </m:oMath>
                </a14:m>
                <a:r>
                  <a:rPr kumimoji="0" lang="en-US" sz="1400" b="1" i="0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)</a:t>
                </a:r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blipFill>
                <a:blip r:embed="rId6"/>
                <a:stretch>
                  <a:fillRect r="-377" b="-5405"/>
                </a:stretch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12E0B24-1204-1968-8C71-5EAE3CC69ADD}"/>
              </a:ext>
            </a:extLst>
          </p:cNvPr>
          <p:cNvSpPr/>
          <p:nvPr/>
        </p:nvSpPr>
        <p:spPr>
          <a:xfrm>
            <a:off x="2267730" y="1941042"/>
            <a:ext cx="375350" cy="428951"/>
          </a:xfrm>
          <a:prstGeom prst="mathMultiply">
            <a:avLst>
              <a:gd name="adj1" fmla="val 10899"/>
            </a:avLst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4">
            <a:extLst>
              <a:ext uri="{FF2B5EF4-FFF2-40B4-BE49-F238E27FC236}">
                <a16:creationId xmlns:a16="http://schemas.microsoft.com/office/drawing/2014/main" id="{15A8B460-EAC0-596F-FB2A-A7A85997F262}"/>
              </a:ext>
            </a:extLst>
          </p:cNvPr>
          <p:cNvSpPr/>
          <p:nvPr/>
        </p:nvSpPr>
        <p:spPr>
          <a:xfrm>
            <a:off x="2730583" y="1205792"/>
            <a:ext cx="1356528" cy="2051233"/>
          </a:xfrm>
          <a:prstGeom prst="round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</a:rPr>
              <a:t>			    </a:t>
            </a:r>
            <a:endParaRPr lang="en-US" sz="1400" b="1" dirty="0">
              <a:solidFill>
                <a:srgbClr val="F1737C"/>
              </a:solidFill>
            </a:endParaRPr>
          </a:p>
        </p:txBody>
      </p:sp>
      <p:sp>
        <p:nvSpPr>
          <p:cNvPr id="9" name="Rounded Rectangle 20">
            <a:extLst>
              <a:ext uri="{FF2B5EF4-FFF2-40B4-BE49-F238E27FC236}">
                <a16:creationId xmlns:a16="http://schemas.microsoft.com/office/drawing/2014/main" id="{0F7F5E0F-3FA3-165F-54E3-03D32D898F08}"/>
              </a:ext>
            </a:extLst>
          </p:cNvPr>
          <p:cNvSpPr/>
          <p:nvPr/>
        </p:nvSpPr>
        <p:spPr>
          <a:xfrm>
            <a:off x="2921609" y="1277717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A66E2-010E-193E-764D-462CDA61BBC9}"/>
              </a:ext>
            </a:extLst>
          </p:cNvPr>
          <p:cNvSpPr txBox="1"/>
          <p:nvPr/>
        </p:nvSpPr>
        <p:spPr>
          <a:xfrm>
            <a:off x="3250667" y="2774396"/>
            <a:ext cx="354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/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Cost =</a:t>
                </a:r>
                <a:r>
                  <a:rPr kumimoji="0" lang="en-US" sz="1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𝑐𝑜𝑠𝑡𝑠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blipFill>
                <a:blip r:embed="rId7"/>
                <a:stretch>
                  <a:fillRect l="-1613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20">
            <a:extLst>
              <a:ext uri="{FF2B5EF4-FFF2-40B4-BE49-F238E27FC236}">
                <a16:creationId xmlns:a16="http://schemas.microsoft.com/office/drawing/2014/main" id="{7AD240A3-C959-78FB-CE99-52A9363E41F6}"/>
              </a:ext>
            </a:extLst>
          </p:cNvPr>
          <p:cNvSpPr/>
          <p:nvPr/>
        </p:nvSpPr>
        <p:spPr>
          <a:xfrm>
            <a:off x="2921609" y="1664168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 rate</a:t>
            </a:r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C0F45C7A-C409-A703-A434-DD09E34D6CD7}"/>
              </a:ext>
            </a:extLst>
          </p:cNvPr>
          <p:cNvSpPr/>
          <p:nvPr/>
        </p:nvSpPr>
        <p:spPr>
          <a:xfrm>
            <a:off x="2924168" y="2050619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Jerk</a:t>
            </a:r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579691CE-1254-8B80-7073-079F8CCC540B}"/>
              </a:ext>
            </a:extLst>
          </p:cNvPr>
          <p:cNvSpPr/>
          <p:nvPr/>
        </p:nvSpPr>
        <p:spPr>
          <a:xfrm>
            <a:off x="2921609" y="2433665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Work rate</a:t>
            </a:r>
          </a:p>
        </p:txBody>
      </p:sp>
      <p:sp>
        <p:nvSpPr>
          <p:cNvPr id="38" name="Rounded Rectangle 170">
            <a:extLst>
              <a:ext uri="{FF2B5EF4-FFF2-40B4-BE49-F238E27FC236}">
                <a16:creationId xmlns:a16="http://schemas.microsoft.com/office/drawing/2014/main" id="{3B0A54EF-3575-4DAB-C829-42CFA713967A}"/>
              </a:ext>
            </a:extLst>
          </p:cNvPr>
          <p:cNvSpPr>
            <a:spLocks/>
          </p:cNvSpPr>
          <p:nvPr/>
        </p:nvSpPr>
        <p:spPr>
          <a:xfrm>
            <a:off x="5564122" y="1250487"/>
            <a:ext cx="3278935" cy="4303549"/>
          </a:xfrm>
          <a:prstGeom prst="roundRect">
            <a:avLst>
              <a:gd name="adj" fmla="val 1513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174">
                <a:extLst>
                  <a:ext uri="{FF2B5EF4-FFF2-40B4-BE49-F238E27FC236}">
                    <a16:creationId xmlns:a16="http://schemas.microsoft.com/office/drawing/2014/main" id="{A5681FCC-AD2F-4DD3-1311-612118AE806F}"/>
                  </a:ext>
                </a:extLst>
              </p:cNvPr>
              <p:cNvSpPr/>
              <p:nvPr/>
            </p:nvSpPr>
            <p:spPr>
              <a:xfrm>
                <a:off x="6327327" y="1423755"/>
                <a:ext cx="1828503" cy="1066033"/>
              </a:xfrm>
              <a:prstGeom prst="roundRect">
                <a:avLst>
                  <a:gd name="adj" fmla="val 2629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" rIns="9144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Minimize the </a:t>
                </a: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Composite Cost</a:t>
                </a:r>
                <a:endParaRPr lang="en-US" dirty="0">
                  <a:solidFill>
                    <a:srgbClr val="000000"/>
                  </a:solidFill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800" b="1" dirty="0">
                  <a:solidFill>
                    <a:srgbClr val="000000"/>
                  </a:solidFill>
                  <a:latin typeface="Calibri"/>
                </a:endParaRPr>
              </a:p>
              <a:p>
                <a:pPr lvl="0" algn="ctr" defTabSz="457200">
                  <a:defRPr/>
                </a:pPr>
                <a:r>
                  <a:rPr kumimoji="0" 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Cost =</a:t>
                </a:r>
                <a:r>
                  <a:rPr kumimoji="0" lang="en-US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𝑐𝑜𝑠𝑡𝑠</m:t>
                        </m:r>
                      </m:sup>
                    </m:sSubSup>
                  </m:oMath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39" name="Rounded Rectangle 174">
                <a:extLst>
                  <a:ext uri="{FF2B5EF4-FFF2-40B4-BE49-F238E27FC236}">
                    <a16:creationId xmlns:a16="http://schemas.microsoft.com/office/drawing/2014/main" id="{A5681FCC-AD2F-4DD3-1311-612118AE8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327" y="1423755"/>
                <a:ext cx="1828503" cy="1066033"/>
              </a:xfrm>
              <a:prstGeom prst="roundRect">
                <a:avLst>
                  <a:gd name="adj" fmla="val 2629"/>
                </a:avLst>
              </a:prstGeom>
              <a:blipFill>
                <a:blip r:embed="rId8"/>
                <a:stretch>
                  <a:fillRect l="-3300" t="-2260" b="-7345"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bandicam 2023-01-18 08-08-52-651">
            <a:hlinkClick r:id="" action="ppaction://media"/>
            <a:extLst>
              <a:ext uri="{FF2B5EF4-FFF2-40B4-BE49-F238E27FC236}">
                <a16:creationId xmlns:a16="http://schemas.microsoft.com/office/drawing/2014/main" id="{56F8462B-204A-378A-DD17-DD863D48C2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8" end="1975"/>
                </p14:media>
              </p:ext>
            </p:extLst>
          </p:nvPr>
        </p:nvPicPr>
        <p:blipFill rotWithShape="1">
          <a:blip r:embed="rId9"/>
          <a:srcRect l="29072" t="25657" r="29707"/>
          <a:stretch/>
        </p:blipFill>
        <p:spPr>
          <a:xfrm>
            <a:off x="6651943" y="3273139"/>
            <a:ext cx="1075853" cy="2137270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A0B69F-B345-E3EF-D6AA-73C1F8959547}"/>
              </a:ext>
            </a:extLst>
          </p:cNvPr>
          <p:cNvSpPr txBox="1"/>
          <p:nvPr/>
        </p:nvSpPr>
        <p:spPr>
          <a:xfrm>
            <a:off x="6635871" y="29609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Dynamics</a:t>
            </a:r>
          </a:p>
        </p:txBody>
      </p:sp>
      <p:sp>
        <p:nvSpPr>
          <p:cNvPr id="43" name="Plus Sign 42">
            <a:extLst>
              <a:ext uri="{FF2B5EF4-FFF2-40B4-BE49-F238E27FC236}">
                <a16:creationId xmlns:a16="http://schemas.microsoft.com/office/drawing/2014/main" id="{79BF0963-F30F-4C70-CAB5-D4977BD582AE}"/>
              </a:ext>
            </a:extLst>
          </p:cNvPr>
          <p:cNvSpPr/>
          <p:nvPr/>
        </p:nvSpPr>
        <p:spPr>
          <a:xfrm>
            <a:off x="7024731" y="2558111"/>
            <a:ext cx="433697" cy="448741"/>
          </a:xfrm>
          <a:prstGeom prst="mathPlus">
            <a:avLst>
              <a:gd name="adj1" fmla="val 16419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BD7832-22FC-015D-EF7C-81E9A4F8C119}"/>
              </a:ext>
            </a:extLst>
          </p:cNvPr>
          <p:cNvSpPr txBox="1"/>
          <p:nvPr/>
        </p:nvSpPr>
        <p:spPr>
          <a:xfrm>
            <a:off x="5679934" y="867537"/>
            <a:ext cx="3047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Forward Simulation of Gait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3FC0C4-3CF1-2720-01E5-28265BF1581E}"/>
              </a:ext>
            </a:extLst>
          </p:cNvPr>
          <p:cNvSpPr txBox="1"/>
          <p:nvPr/>
        </p:nvSpPr>
        <p:spPr>
          <a:xfrm>
            <a:off x="2279374" y="977223"/>
            <a:ext cx="2299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 pool of Physiological Costs</a:t>
            </a:r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552E6249-5FBC-0C70-FAB8-5D8503AD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80A632-14C2-2FB5-3B6C-C154FFECDA79}"/>
              </a:ext>
            </a:extLst>
          </p:cNvPr>
          <p:cNvSpPr txBox="1"/>
          <p:nvPr/>
        </p:nvSpPr>
        <p:spPr>
          <a:xfrm>
            <a:off x="376663" y="91287"/>
            <a:ext cx="1103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Forward simulation was used to generate synthetic gait patterns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3AE1-3F7E-B518-F3DB-E0E1249AFE49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7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DBB985-F818-F1C4-55BE-36C3296F2BC6}"/>
              </a:ext>
            </a:extLst>
          </p:cNvPr>
          <p:cNvCxnSpPr>
            <a:cxnSpLocks/>
          </p:cNvCxnSpPr>
          <p:nvPr/>
        </p:nvCxnSpPr>
        <p:spPr>
          <a:xfrm>
            <a:off x="4434423" y="2194829"/>
            <a:ext cx="748147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/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/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noProof="0" dirty="0">
                    <a:solidFill>
                      <a:schemeClr val="tx1"/>
                    </a:solidFill>
                  </a:rPr>
                  <a:t>A Set of Individual Cost Weights </a:t>
                </a:r>
                <a:r>
                  <a:rPr lang="en-US" sz="1400" b="1" kern="0" noProof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𝒄𝒐𝒔𝒕𝒔</m:t>
                        </m:r>
                      </m:sup>
                    </m:sSup>
                  </m:oMath>
                </a14:m>
                <a:r>
                  <a:rPr kumimoji="0" lang="en-US" sz="1400" b="1" i="0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)</a:t>
                </a:r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blipFill>
                <a:blip r:embed="rId6"/>
                <a:stretch>
                  <a:fillRect r="-377" b="-5405"/>
                </a:stretch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12E0B24-1204-1968-8C71-5EAE3CC69ADD}"/>
              </a:ext>
            </a:extLst>
          </p:cNvPr>
          <p:cNvSpPr/>
          <p:nvPr/>
        </p:nvSpPr>
        <p:spPr>
          <a:xfrm>
            <a:off x="2267730" y="1941042"/>
            <a:ext cx="375350" cy="428951"/>
          </a:xfrm>
          <a:prstGeom prst="mathMultiply">
            <a:avLst>
              <a:gd name="adj1" fmla="val 10899"/>
            </a:avLst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4">
            <a:extLst>
              <a:ext uri="{FF2B5EF4-FFF2-40B4-BE49-F238E27FC236}">
                <a16:creationId xmlns:a16="http://schemas.microsoft.com/office/drawing/2014/main" id="{15A8B460-EAC0-596F-FB2A-A7A85997F262}"/>
              </a:ext>
            </a:extLst>
          </p:cNvPr>
          <p:cNvSpPr/>
          <p:nvPr/>
        </p:nvSpPr>
        <p:spPr>
          <a:xfrm>
            <a:off x="2730583" y="1205792"/>
            <a:ext cx="1356528" cy="2051233"/>
          </a:xfrm>
          <a:prstGeom prst="round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</a:rPr>
              <a:t>			    </a:t>
            </a:r>
            <a:endParaRPr lang="en-US" sz="1400" b="1" dirty="0">
              <a:solidFill>
                <a:srgbClr val="F1737C"/>
              </a:solidFill>
            </a:endParaRPr>
          </a:p>
        </p:txBody>
      </p:sp>
      <p:sp>
        <p:nvSpPr>
          <p:cNvPr id="9" name="Rounded Rectangle 20">
            <a:extLst>
              <a:ext uri="{FF2B5EF4-FFF2-40B4-BE49-F238E27FC236}">
                <a16:creationId xmlns:a16="http://schemas.microsoft.com/office/drawing/2014/main" id="{0F7F5E0F-3FA3-165F-54E3-03D32D898F08}"/>
              </a:ext>
            </a:extLst>
          </p:cNvPr>
          <p:cNvSpPr/>
          <p:nvPr/>
        </p:nvSpPr>
        <p:spPr>
          <a:xfrm>
            <a:off x="2921609" y="1277717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A66E2-010E-193E-764D-462CDA61BBC9}"/>
              </a:ext>
            </a:extLst>
          </p:cNvPr>
          <p:cNvSpPr txBox="1"/>
          <p:nvPr/>
        </p:nvSpPr>
        <p:spPr>
          <a:xfrm>
            <a:off x="3250667" y="2774396"/>
            <a:ext cx="354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⁞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F48384-DA2E-6BE5-52FF-228EEDFB2B0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3404" y="747204"/>
            <a:ext cx="4203425" cy="3591115"/>
          </a:xfrm>
          <a:prstGeom prst="rect">
            <a:avLst/>
          </a:prstGeom>
          <a:ln w="19050">
            <a:solidFill>
              <a:srgbClr val="9A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/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Cost =</a:t>
                </a:r>
                <a:r>
                  <a:rPr kumimoji="0" lang="en-US" sz="1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𝑐𝑜𝑠𝑡𝑠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blipFill>
                <a:blip r:embed="rId8"/>
                <a:stretch>
                  <a:fillRect l="-1613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20">
            <a:extLst>
              <a:ext uri="{FF2B5EF4-FFF2-40B4-BE49-F238E27FC236}">
                <a16:creationId xmlns:a16="http://schemas.microsoft.com/office/drawing/2014/main" id="{7AD240A3-C959-78FB-CE99-52A9363E41F6}"/>
              </a:ext>
            </a:extLst>
          </p:cNvPr>
          <p:cNvSpPr/>
          <p:nvPr/>
        </p:nvSpPr>
        <p:spPr>
          <a:xfrm>
            <a:off x="2921609" y="1664168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 rate</a:t>
            </a:r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C0F45C7A-C409-A703-A434-DD09E34D6CD7}"/>
              </a:ext>
            </a:extLst>
          </p:cNvPr>
          <p:cNvSpPr/>
          <p:nvPr/>
        </p:nvSpPr>
        <p:spPr>
          <a:xfrm>
            <a:off x="2924168" y="2050619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Jerk</a:t>
            </a:r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579691CE-1254-8B80-7073-079F8CCC540B}"/>
              </a:ext>
            </a:extLst>
          </p:cNvPr>
          <p:cNvSpPr/>
          <p:nvPr/>
        </p:nvSpPr>
        <p:spPr>
          <a:xfrm>
            <a:off x="2921609" y="2433665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Work rate</a:t>
            </a:r>
          </a:p>
        </p:txBody>
      </p:sp>
      <p:sp>
        <p:nvSpPr>
          <p:cNvPr id="38" name="Rounded Rectangle 170">
            <a:extLst>
              <a:ext uri="{FF2B5EF4-FFF2-40B4-BE49-F238E27FC236}">
                <a16:creationId xmlns:a16="http://schemas.microsoft.com/office/drawing/2014/main" id="{3B0A54EF-3575-4DAB-C829-42CFA713967A}"/>
              </a:ext>
            </a:extLst>
          </p:cNvPr>
          <p:cNvSpPr>
            <a:spLocks/>
          </p:cNvSpPr>
          <p:nvPr/>
        </p:nvSpPr>
        <p:spPr>
          <a:xfrm>
            <a:off x="5564123" y="1250488"/>
            <a:ext cx="1208992" cy="1992980"/>
          </a:xfrm>
          <a:prstGeom prst="roundRect">
            <a:avLst>
              <a:gd name="adj" fmla="val 1513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174">
                <a:extLst>
                  <a:ext uri="{FF2B5EF4-FFF2-40B4-BE49-F238E27FC236}">
                    <a16:creationId xmlns:a16="http://schemas.microsoft.com/office/drawing/2014/main" id="{A5681FCC-AD2F-4DD3-1311-612118AE806F}"/>
                  </a:ext>
                </a:extLst>
              </p:cNvPr>
              <p:cNvSpPr/>
              <p:nvPr/>
            </p:nvSpPr>
            <p:spPr>
              <a:xfrm>
                <a:off x="5629925" y="1303960"/>
                <a:ext cx="1075854" cy="607132"/>
              </a:xfrm>
              <a:prstGeom prst="roundRect">
                <a:avLst>
                  <a:gd name="adj" fmla="val 2629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" rIns="9144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Minimize the </a:t>
                </a: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Composite Cost</a:t>
                </a:r>
                <a:endParaRPr lang="en-US" sz="1100" dirty="0">
                  <a:solidFill>
                    <a:srgbClr val="000000"/>
                  </a:solidFill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400" b="1" dirty="0">
                  <a:solidFill>
                    <a:srgbClr val="000000"/>
                  </a:solidFill>
                  <a:latin typeface="Calibri"/>
                </a:endParaRPr>
              </a:p>
              <a:p>
                <a:pPr lvl="0" algn="ctr" defTabSz="457200"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Cost =</a:t>
                </a:r>
                <a:r>
                  <a:rPr kumimoji="0" lang="en-US" sz="11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sz="11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Sup>
                      <m:sSubSupPr>
                        <m:ctrlPr>
                          <a:rPr lang="en-US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𝑐𝑜𝑠𝑡𝑠</m:t>
                        </m:r>
                      </m:sup>
                    </m:sSubSup>
                  </m:oMath>
                </a14:m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Rounded Rectangle 174">
                <a:extLst>
                  <a:ext uri="{FF2B5EF4-FFF2-40B4-BE49-F238E27FC236}">
                    <a16:creationId xmlns:a16="http://schemas.microsoft.com/office/drawing/2014/main" id="{A5681FCC-AD2F-4DD3-1311-612118AE8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925" y="1303960"/>
                <a:ext cx="1075854" cy="607132"/>
              </a:xfrm>
              <a:prstGeom prst="roundRect">
                <a:avLst>
                  <a:gd name="adj" fmla="val 2629"/>
                </a:avLst>
              </a:prstGeom>
              <a:blipFill>
                <a:blip r:embed="rId9"/>
                <a:stretch>
                  <a:fillRect l="-6145" t="-4902" b="-9804"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bandicam 2023-01-18 08-08-52-651">
            <a:hlinkClick r:id="" action="ppaction://media"/>
            <a:extLst>
              <a:ext uri="{FF2B5EF4-FFF2-40B4-BE49-F238E27FC236}">
                <a16:creationId xmlns:a16="http://schemas.microsoft.com/office/drawing/2014/main" id="{56F8462B-204A-378A-DD17-DD863D48C2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8" end="1975"/>
                </p14:media>
              </p:ext>
            </p:extLst>
          </p:nvPr>
        </p:nvPicPr>
        <p:blipFill rotWithShape="1">
          <a:blip r:embed="rId10"/>
          <a:srcRect l="29072" t="25657" r="29707"/>
          <a:stretch/>
        </p:blipFill>
        <p:spPr>
          <a:xfrm>
            <a:off x="5939474" y="2315509"/>
            <a:ext cx="442167" cy="878401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A0B69F-B345-E3EF-D6AA-73C1F8959547}"/>
              </a:ext>
            </a:extLst>
          </p:cNvPr>
          <p:cNvSpPr txBox="1"/>
          <p:nvPr/>
        </p:nvSpPr>
        <p:spPr>
          <a:xfrm>
            <a:off x="5793356" y="2100878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Dynamics</a:t>
            </a:r>
          </a:p>
        </p:txBody>
      </p:sp>
      <p:sp>
        <p:nvSpPr>
          <p:cNvPr id="43" name="Plus Sign 42">
            <a:extLst>
              <a:ext uri="{FF2B5EF4-FFF2-40B4-BE49-F238E27FC236}">
                <a16:creationId xmlns:a16="http://schemas.microsoft.com/office/drawing/2014/main" id="{79BF0963-F30F-4C70-CAB5-D4977BD582AE}"/>
              </a:ext>
            </a:extLst>
          </p:cNvPr>
          <p:cNvSpPr/>
          <p:nvPr/>
        </p:nvSpPr>
        <p:spPr>
          <a:xfrm>
            <a:off x="6036551" y="1921252"/>
            <a:ext cx="248014" cy="261610"/>
          </a:xfrm>
          <a:prstGeom prst="mathPlus">
            <a:avLst>
              <a:gd name="adj1" fmla="val 16419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BD7832-22FC-015D-EF7C-81E9A4F8C119}"/>
              </a:ext>
            </a:extLst>
          </p:cNvPr>
          <p:cNvSpPr txBox="1"/>
          <p:nvPr/>
        </p:nvSpPr>
        <p:spPr>
          <a:xfrm>
            <a:off x="5053673" y="986006"/>
            <a:ext cx="2187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Forward Simulation of Gait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3FC0C4-3CF1-2720-01E5-28265BF1581E}"/>
              </a:ext>
            </a:extLst>
          </p:cNvPr>
          <p:cNvSpPr txBox="1"/>
          <p:nvPr/>
        </p:nvSpPr>
        <p:spPr>
          <a:xfrm>
            <a:off x="2279374" y="977223"/>
            <a:ext cx="2299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 pool of Physiological Costs</a:t>
            </a:r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552E6249-5FBC-0C70-FAB8-5D8503AD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2953ACE-B690-B661-03E3-8D875FB6BFDB}"/>
              </a:ext>
            </a:extLst>
          </p:cNvPr>
          <p:cNvCxnSpPr>
            <a:cxnSpLocks/>
          </p:cNvCxnSpPr>
          <p:nvPr/>
        </p:nvCxnSpPr>
        <p:spPr>
          <a:xfrm>
            <a:off x="7168896" y="2182862"/>
            <a:ext cx="371209" cy="226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80A632-14C2-2FB5-3B6C-C154FFECDA79}"/>
              </a:ext>
            </a:extLst>
          </p:cNvPr>
          <p:cNvSpPr txBox="1"/>
          <p:nvPr/>
        </p:nvSpPr>
        <p:spPr>
          <a:xfrm>
            <a:off x="503980" y="147527"/>
            <a:ext cx="1103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We generated synthetic gait patterns at a range of treadmill speeds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994B1F-098A-1B4E-F148-2D60D680FE5F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6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5FAA73EF-E1FD-4F2D-1072-05B8FDD3AE82}"/>
              </a:ext>
            </a:extLst>
          </p:cNvPr>
          <p:cNvSpPr/>
          <p:nvPr/>
        </p:nvSpPr>
        <p:spPr>
          <a:xfrm>
            <a:off x="8556244" y="4815839"/>
            <a:ext cx="2363433" cy="1134653"/>
          </a:xfrm>
          <a:prstGeom prst="rect">
            <a:avLst/>
          </a:prstGeom>
          <a:solidFill>
            <a:srgbClr val="FF9999">
              <a:alpha val="10000"/>
            </a:srgbClr>
          </a:solidFill>
          <a:ln w="28575">
            <a:solidFill>
              <a:srgbClr val="9A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DBB985-F818-F1C4-55BE-36C3296F2BC6}"/>
              </a:ext>
            </a:extLst>
          </p:cNvPr>
          <p:cNvCxnSpPr>
            <a:cxnSpLocks/>
          </p:cNvCxnSpPr>
          <p:nvPr/>
        </p:nvCxnSpPr>
        <p:spPr>
          <a:xfrm>
            <a:off x="4434423" y="2194829"/>
            <a:ext cx="748147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/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/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noProof="0" dirty="0">
                    <a:solidFill>
                      <a:schemeClr val="tx1"/>
                    </a:solidFill>
                  </a:rPr>
                  <a:t>A Set of Individual Cost Weights </a:t>
                </a:r>
                <a:r>
                  <a:rPr lang="en-US" sz="1400" b="1" kern="0" noProof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𝒄𝒐𝒔𝒕𝒔</m:t>
                        </m:r>
                      </m:sup>
                    </m:sSup>
                  </m:oMath>
                </a14:m>
                <a:r>
                  <a:rPr kumimoji="0" lang="en-US" sz="1400" b="1" i="0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)</a:t>
                </a:r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blipFill>
                <a:blip r:embed="rId6"/>
                <a:stretch>
                  <a:fillRect r="-377" b="-5405"/>
                </a:stretch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64">
            <a:extLst>
              <a:ext uri="{FF2B5EF4-FFF2-40B4-BE49-F238E27FC236}">
                <a16:creationId xmlns:a16="http://schemas.microsoft.com/office/drawing/2014/main" id="{15A8B460-EAC0-596F-FB2A-A7A85997F262}"/>
              </a:ext>
            </a:extLst>
          </p:cNvPr>
          <p:cNvSpPr/>
          <p:nvPr/>
        </p:nvSpPr>
        <p:spPr>
          <a:xfrm>
            <a:off x="2730583" y="1205792"/>
            <a:ext cx="1356528" cy="2051233"/>
          </a:xfrm>
          <a:prstGeom prst="round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</a:rPr>
              <a:t>			    </a:t>
            </a:r>
            <a:endParaRPr lang="en-US" sz="1400" b="1" dirty="0">
              <a:solidFill>
                <a:srgbClr val="F1737C"/>
              </a:solidFill>
            </a:endParaRPr>
          </a:p>
        </p:txBody>
      </p:sp>
      <p:sp>
        <p:nvSpPr>
          <p:cNvPr id="9" name="Rounded Rectangle 20">
            <a:extLst>
              <a:ext uri="{FF2B5EF4-FFF2-40B4-BE49-F238E27FC236}">
                <a16:creationId xmlns:a16="http://schemas.microsoft.com/office/drawing/2014/main" id="{0F7F5E0F-3FA3-165F-54E3-03D32D898F08}"/>
              </a:ext>
            </a:extLst>
          </p:cNvPr>
          <p:cNvSpPr/>
          <p:nvPr/>
        </p:nvSpPr>
        <p:spPr>
          <a:xfrm>
            <a:off x="2921609" y="1277717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A66E2-010E-193E-764D-462CDA61BBC9}"/>
              </a:ext>
            </a:extLst>
          </p:cNvPr>
          <p:cNvSpPr txBox="1"/>
          <p:nvPr/>
        </p:nvSpPr>
        <p:spPr>
          <a:xfrm>
            <a:off x="3250667" y="2774396"/>
            <a:ext cx="354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/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Cost =</a:t>
                </a:r>
                <a:r>
                  <a:rPr kumimoji="0" lang="en-US" sz="1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𝑐𝑜𝑠𝑡𝑠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blipFill>
                <a:blip r:embed="rId8"/>
                <a:stretch>
                  <a:fillRect l="-1613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20">
            <a:extLst>
              <a:ext uri="{FF2B5EF4-FFF2-40B4-BE49-F238E27FC236}">
                <a16:creationId xmlns:a16="http://schemas.microsoft.com/office/drawing/2014/main" id="{7AD240A3-C959-78FB-CE99-52A9363E41F6}"/>
              </a:ext>
            </a:extLst>
          </p:cNvPr>
          <p:cNvSpPr/>
          <p:nvPr/>
        </p:nvSpPr>
        <p:spPr>
          <a:xfrm>
            <a:off x="2921609" y="1664168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 rate</a:t>
            </a:r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C0F45C7A-C409-A703-A434-DD09E34D6CD7}"/>
              </a:ext>
            </a:extLst>
          </p:cNvPr>
          <p:cNvSpPr/>
          <p:nvPr/>
        </p:nvSpPr>
        <p:spPr>
          <a:xfrm>
            <a:off x="2924168" y="2050619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Jerk</a:t>
            </a:r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579691CE-1254-8B80-7073-079F8CCC540B}"/>
              </a:ext>
            </a:extLst>
          </p:cNvPr>
          <p:cNvSpPr/>
          <p:nvPr/>
        </p:nvSpPr>
        <p:spPr>
          <a:xfrm>
            <a:off x="2921609" y="2433665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Work rate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759D33-FF5F-FDC3-4D4E-D278B3F9E63C}"/>
              </a:ext>
            </a:extLst>
          </p:cNvPr>
          <p:cNvCxnSpPr>
            <a:cxnSpLocks/>
          </p:cNvCxnSpPr>
          <p:nvPr/>
        </p:nvCxnSpPr>
        <p:spPr>
          <a:xfrm>
            <a:off x="9737961" y="4031320"/>
            <a:ext cx="0" cy="43908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170">
            <a:extLst>
              <a:ext uri="{FF2B5EF4-FFF2-40B4-BE49-F238E27FC236}">
                <a16:creationId xmlns:a16="http://schemas.microsoft.com/office/drawing/2014/main" id="{3B0A54EF-3575-4DAB-C829-42CFA713967A}"/>
              </a:ext>
            </a:extLst>
          </p:cNvPr>
          <p:cNvSpPr>
            <a:spLocks/>
          </p:cNvSpPr>
          <p:nvPr/>
        </p:nvSpPr>
        <p:spPr>
          <a:xfrm>
            <a:off x="5564123" y="1250488"/>
            <a:ext cx="1208992" cy="1992980"/>
          </a:xfrm>
          <a:prstGeom prst="roundRect">
            <a:avLst>
              <a:gd name="adj" fmla="val 1513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174">
                <a:extLst>
                  <a:ext uri="{FF2B5EF4-FFF2-40B4-BE49-F238E27FC236}">
                    <a16:creationId xmlns:a16="http://schemas.microsoft.com/office/drawing/2014/main" id="{A5681FCC-AD2F-4DD3-1311-612118AE806F}"/>
                  </a:ext>
                </a:extLst>
              </p:cNvPr>
              <p:cNvSpPr/>
              <p:nvPr/>
            </p:nvSpPr>
            <p:spPr>
              <a:xfrm>
                <a:off x="5629925" y="1303960"/>
                <a:ext cx="1075854" cy="607132"/>
              </a:xfrm>
              <a:prstGeom prst="roundRect">
                <a:avLst>
                  <a:gd name="adj" fmla="val 2629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" rIns="9144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Minimize the </a:t>
                </a: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Composite Cost</a:t>
                </a:r>
                <a:endParaRPr lang="en-US" sz="1100" dirty="0">
                  <a:solidFill>
                    <a:srgbClr val="000000"/>
                  </a:solidFill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400" b="1" dirty="0">
                  <a:solidFill>
                    <a:srgbClr val="000000"/>
                  </a:solidFill>
                  <a:latin typeface="Calibri"/>
                </a:endParaRPr>
              </a:p>
              <a:p>
                <a:pPr lvl="0" algn="ctr" defTabSz="457200"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Cost =</a:t>
                </a:r>
                <a:r>
                  <a:rPr kumimoji="0" lang="en-US" sz="11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sz="11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Sup>
                      <m:sSubSupPr>
                        <m:ctrlPr>
                          <a:rPr lang="en-US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𝑐𝑜𝑠𝑡𝑠</m:t>
                        </m:r>
                      </m:sup>
                    </m:sSubSup>
                  </m:oMath>
                </a14:m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Rounded Rectangle 174">
                <a:extLst>
                  <a:ext uri="{FF2B5EF4-FFF2-40B4-BE49-F238E27FC236}">
                    <a16:creationId xmlns:a16="http://schemas.microsoft.com/office/drawing/2014/main" id="{A5681FCC-AD2F-4DD3-1311-612118AE8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925" y="1303960"/>
                <a:ext cx="1075854" cy="607132"/>
              </a:xfrm>
              <a:prstGeom prst="roundRect">
                <a:avLst>
                  <a:gd name="adj" fmla="val 2629"/>
                </a:avLst>
              </a:prstGeom>
              <a:blipFill>
                <a:blip r:embed="rId9"/>
                <a:stretch>
                  <a:fillRect l="-6145" t="-4902" b="-9804"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bandicam 2023-01-18 08-08-52-651">
            <a:hlinkClick r:id="" action="ppaction://media"/>
            <a:extLst>
              <a:ext uri="{FF2B5EF4-FFF2-40B4-BE49-F238E27FC236}">
                <a16:creationId xmlns:a16="http://schemas.microsoft.com/office/drawing/2014/main" id="{56F8462B-204A-378A-DD17-DD863D48C2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8" end="1975"/>
                </p14:media>
              </p:ext>
            </p:extLst>
          </p:nvPr>
        </p:nvPicPr>
        <p:blipFill rotWithShape="1">
          <a:blip r:embed="rId10"/>
          <a:srcRect l="29072" t="25657" r="29707"/>
          <a:stretch/>
        </p:blipFill>
        <p:spPr>
          <a:xfrm>
            <a:off x="5939474" y="2315509"/>
            <a:ext cx="442167" cy="878401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A0B69F-B345-E3EF-D6AA-73C1F8959547}"/>
              </a:ext>
            </a:extLst>
          </p:cNvPr>
          <p:cNvSpPr txBox="1"/>
          <p:nvPr/>
        </p:nvSpPr>
        <p:spPr>
          <a:xfrm>
            <a:off x="5793356" y="2089303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Dynamics</a:t>
            </a:r>
          </a:p>
        </p:txBody>
      </p:sp>
      <p:sp>
        <p:nvSpPr>
          <p:cNvPr id="43" name="Plus Sign 42">
            <a:extLst>
              <a:ext uri="{FF2B5EF4-FFF2-40B4-BE49-F238E27FC236}">
                <a16:creationId xmlns:a16="http://schemas.microsoft.com/office/drawing/2014/main" id="{79BF0963-F30F-4C70-CAB5-D4977BD582AE}"/>
              </a:ext>
            </a:extLst>
          </p:cNvPr>
          <p:cNvSpPr/>
          <p:nvPr/>
        </p:nvSpPr>
        <p:spPr>
          <a:xfrm>
            <a:off x="6036551" y="1911092"/>
            <a:ext cx="248014" cy="261610"/>
          </a:xfrm>
          <a:prstGeom prst="mathPlus">
            <a:avLst>
              <a:gd name="adj1" fmla="val 16419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BD7832-22FC-015D-EF7C-81E9A4F8C119}"/>
              </a:ext>
            </a:extLst>
          </p:cNvPr>
          <p:cNvSpPr txBox="1"/>
          <p:nvPr/>
        </p:nvSpPr>
        <p:spPr>
          <a:xfrm>
            <a:off x="5053673" y="986006"/>
            <a:ext cx="2187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Forward Simulation of Gait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3FC0C4-3CF1-2720-01E5-28265BF1581E}"/>
              </a:ext>
            </a:extLst>
          </p:cNvPr>
          <p:cNvSpPr txBox="1"/>
          <p:nvPr/>
        </p:nvSpPr>
        <p:spPr>
          <a:xfrm>
            <a:off x="2279374" y="977223"/>
            <a:ext cx="2299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 pool of Physiological Costs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FA55F5-05B5-E93B-0852-97FCCD4404DC}"/>
              </a:ext>
            </a:extLst>
          </p:cNvPr>
          <p:cNvSpPr txBox="1"/>
          <p:nvPr/>
        </p:nvSpPr>
        <p:spPr>
          <a:xfrm>
            <a:off x="8505783" y="5198500"/>
            <a:ext cx="24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9A0000"/>
                </a:solidFill>
              </a:rPr>
              <a:t>Bayesian Cost Inference</a:t>
            </a:r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552E6249-5FBC-0C70-FAB8-5D8503AD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974B838-49EB-22E6-7F8B-2958448024DC}"/>
              </a:ext>
            </a:extLst>
          </p:cNvPr>
          <p:cNvSpPr txBox="1"/>
          <p:nvPr/>
        </p:nvSpPr>
        <p:spPr>
          <a:xfrm>
            <a:off x="503981" y="147527"/>
            <a:ext cx="1100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We performed Bayesian cost inference using the synthetic gait data</a:t>
            </a:r>
          </a:p>
        </p:txBody>
      </p:sp>
      <p:sp>
        <p:nvSpPr>
          <p:cNvPr id="46" name="Multiplication Sign 45">
            <a:extLst>
              <a:ext uri="{FF2B5EF4-FFF2-40B4-BE49-F238E27FC236}">
                <a16:creationId xmlns:a16="http://schemas.microsoft.com/office/drawing/2014/main" id="{C963F5CA-54B3-4AA3-75BA-C0743D54A1D1}"/>
              </a:ext>
            </a:extLst>
          </p:cNvPr>
          <p:cNvSpPr/>
          <p:nvPr/>
        </p:nvSpPr>
        <p:spPr>
          <a:xfrm>
            <a:off x="2267730" y="1941042"/>
            <a:ext cx="375350" cy="428951"/>
          </a:xfrm>
          <a:prstGeom prst="mathMultiply">
            <a:avLst>
              <a:gd name="adj1" fmla="val 10899"/>
            </a:avLst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32539B2-A65D-848D-FF6E-90F2990AF407}"/>
              </a:ext>
            </a:extLst>
          </p:cNvPr>
          <p:cNvCxnSpPr>
            <a:cxnSpLocks/>
          </p:cNvCxnSpPr>
          <p:nvPr/>
        </p:nvCxnSpPr>
        <p:spPr>
          <a:xfrm>
            <a:off x="7168896" y="2182862"/>
            <a:ext cx="371209" cy="226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76337B9-B34F-B5C2-6AF1-BF838D764607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2511" y="793367"/>
            <a:ext cx="3248632" cy="2775407"/>
          </a:xfrm>
          <a:prstGeom prst="rect">
            <a:avLst/>
          </a:prstGeom>
          <a:ln w="19050">
            <a:solidFill>
              <a:srgbClr val="9A0000">
                <a:alpha val="91000"/>
              </a:srgbClr>
            </a:solidFill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BC9BB1D-B008-440A-4B0C-DD525E5A86ED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92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  <p:bldLst>
      <p:bldP spid="67" grpId="0" animBg="1"/>
      <p:bldP spid="6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FA55F5-05B5-E93B-0852-97FCCD4404DC}"/>
              </a:ext>
            </a:extLst>
          </p:cNvPr>
          <p:cNvSpPr txBox="1">
            <a:spLocks noChangeAspect="1"/>
          </p:cNvSpPr>
          <p:nvPr/>
        </p:nvSpPr>
        <p:spPr>
          <a:xfrm>
            <a:off x="643348" y="950753"/>
            <a:ext cx="3215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A0000"/>
                </a:solidFill>
              </a:rPr>
              <a:t>Bayesian Cost Inference</a:t>
            </a:r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552E6249-5FBC-0C70-FAB8-5D8503AD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974B838-49EB-22E6-7F8B-2958448024DC}"/>
              </a:ext>
            </a:extLst>
          </p:cNvPr>
          <p:cNvSpPr txBox="1"/>
          <p:nvPr/>
        </p:nvSpPr>
        <p:spPr>
          <a:xfrm>
            <a:off x="898916" y="15558"/>
            <a:ext cx="10383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u="sng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Goal</a:t>
            </a: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: Find the cost weight distributions that predict the reference behaviors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8B2779-48C9-FC50-DD9E-11F83EF69150}"/>
              </a:ext>
            </a:extLst>
          </p:cNvPr>
          <p:cNvSpPr/>
          <p:nvPr/>
        </p:nvSpPr>
        <p:spPr>
          <a:xfrm>
            <a:off x="572846" y="1367050"/>
            <a:ext cx="8521961" cy="5033749"/>
          </a:xfrm>
          <a:prstGeom prst="rect">
            <a:avLst/>
          </a:prstGeom>
          <a:solidFill>
            <a:srgbClr val="FF9999">
              <a:alpha val="10000"/>
            </a:srgbClr>
          </a:solidFill>
          <a:ln w="28575">
            <a:solidFill>
              <a:srgbClr val="9A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279">
                <a:extLst>
                  <a:ext uri="{FF2B5EF4-FFF2-40B4-BE49-F238E27FC236}">
                    <a16:creationId xmlns:a16="http://schemas.microsoft.com/office/drawing/2014/main" id="{556A44F3-72B9-96E9-59DA-563AFB17196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26123" y="5422090"/>
                <a:ext cx="1027477" cy="336884"/>
              </a:xfrm>
              <a:prstGeom prst="roundRect">
                <a:avLst/>
              </a:prstGeom>
              <a:solidFill>
                <a:schemeClr val="bg1">
                  <a:lumMod val="65000"/>
                  <a:alpha val="43000"/>
                </a:schemeClr>
              </a:solidFill>
              <a:ln w="19050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dirty="0" smtClean="0">
                          <a:solidFill>
                            <a:srgbClr val="9A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ounded Rectangle 279">
                <a:extLst>
                  <a:ext uri="{FF2B5EF4-FFF2-40B4-BE49-F238E27FC236}">
                    <a16:creationId xmlns:a16="http://schemas.microsoft.com/office/drawing/2014/main" id="{556A44F3-72B9-96E9-59DA-563AFB171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123" y="5422090"/>
                <a:ext cx="1027477" cy="33688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4655CA-8E04-1AE3-A829-274DEE6DA76A}"/>
              </a:ext>
            </a:extLst>
          </p:cNvPr>
          <p:cNvCxnSpPr>
            <a:cxnSpLocks/>
          </p:cNvCxnSpPr>
          <p:nvPr/>
        </p:nvCxnSpPr>
        <p:spPr>
          <a:xfrm flipV="1">
            <a:off x="1638945" y="5211653"/>
            <a:ext cx="861428" cy="695594"/>
          </a:xfrm>
          <a:prstGeom prst="straightConnector1">
            <a:avLst/>
          </a:prstGeom>
          <a:ln w="28575">
            <a:solidFill>
              <a:srgbClr val="EA48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D9B8F1-4DDF-58F5-6222-B9DC886DA48C}"/>
              </a:ext>
            </a:extLst>
          </p:cNvPr>
          <p:cNvGrpSpPr/>
          <p:nvPr/>
        </p:nvGrpSpPr>
        <p:grpSpPr>
          <a:xfrm>
            <a:off x="898916" y="1572248"/>
            <a:ext cx="6110273" cy="3408246"/>
            <a:chOff x="2552178" y="938159"/>
            <a:chExt cx="3369548" cy="4476373"/>
          </a:xfrm>
        </p:grpSpPr>
        <p:sp>
          <p:nvSpPr>
            <p:cNvPr id="20" name="Rounded Rectangle 286">
              <a:extLst>
                <a:ext uri="{FF2B5EF4-FFF2-40B4-BE49-F238E27FC236}">
                  <a16:creationId xmlns:a16="http://schemas.microsoft.com/office/drawing/2014/main" id="{73DCF63D-A8A7-95BA-20A7-F4C58F99DD62}"/>
                </a:ext>
              </a:extLst>
            </p:cNvPr>
            <p:cNvSpPr/>
            <p:nvPr/>
          </p:nvSpPr>
          <p:spPr>
            <a:xfrm>
              <a:off x="2552178" y="1328440"/>
              <a:ext cx="3369548" cy="4086092"/>
            </a:xfrm>
            <a:prstGeom prst="roundRect">
              <a:avLst>
                <a:gd name="adj" fmla="val 4628"/>
              </a:avLst>
            </a:prstGeom>
            <a:solidFill>
              <a:schemeClr val="accent5">
                <a:lumMod val="40000"/>
                <a:lumOff val="60000"/>
                <a:alpha val="43000"/>
              </a:schemeClr>
            </a:solidFill>
            <a:ln w="19050">
              <a:solidFill>
                <a:schemeClr val="accent1">
                  <a:shade val="95000"/>
                  <a:satMod val="10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36FD568-9F5C-E792-1C41-FE36D2039468}"/>
                </a:ext>
              </a:extLst>
            </p:cNvPr>
            <p:cNvSpPr txBox="1"/>
            <p:nvPr/>
          </p:nvSpPr>
          <p:spPr>
            <a:xfrm>
              <a:off x="2572704" y="938159"/>
              <a:ext cx="3102921" cy="44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Forward Simulation (Behavior</a:t>
              </a:r>
              <a:r>
                <a:rPr kumimoji="0" lang="en-US" sz="1600" b="1" i="0" u="none" strike="noStrike" kern="1200" cap="none" spc="0" normalizeH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Predictions per Optimization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38349AB-BE08-A94B-439E-F9B32AF40CB8}"/>
              </a:ext>
            </a:extLst>
          </p:cNvPr>
          <p:cNvSpPr txBox="1"/>
          <p:nvPr/>
        </p:nvSpPr>
        <p:spPr>
          <a:xfrm>
            <a:off x="3888266" y="2003722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Predicted</a:t>
            </a:r>
          </a:p>
        </p:txBody>
      </p:sp>
      <p:sp>
        <p:nvSpPr>
          <p:cNvPr id="24" name="Right Arrow 303">
            <a:extLst>
              <a:ext uri="{FF2B5EF4-FFF2-40B4-BE49-F238E27FC236}">
                <a16:creationId xmlns:a16="http://schemas.microsoft.com/office/drawing/2014/main" id="{1ABD745F-9470-B6DC-071C-46B26AA5264C}"/>
              </a:ext>
            </a:extLst>
          </p:cNvPr>
          <p:cNvSpPr>
            <a:spLocks/>
          </p:cNvSpPr>
          <p:nvPr/>
        </p:nvSpPr>
        <p:spPr>
          <a:xfrm>
            <a:off x="2726941" y="3319703"/>
            <a:ext cx="1227112" cy="148539"/>
          </a:xfrm>
          <a:prstGeom prst="rightArrow">
            <a:avLst>
              <a:gd name="adj1" fmla="val 11185"/>
              <a:gd name="adj2" fmla="val 10052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ight Arrow 308">
            <a:extLst>
              <a:ext uri="{FF2B5EF4-FFF2-40B4-BE49-F238E27FC236}">
                <a16:creationId xmlns:a16="http://schemas.microsoft.com/office/drawing/2014/main" id="{E8C4D024-251B-9231-544F-E4F7BA4DDE50}"/>
              </a:ext>
            </a:extLst>
          </p:cNvPr>
          <p:cNvSpPr>
            <a:spLocks/>
          </p:cNvSpPr>
          <p:nvPr/>
        </p:nvSpPr>
        <p:spPr>
          <a:xfrm>
            <a:off x="6625652" y="3275531"/>
            <a:ext cx="1040497" cy="192709"/>
          </a:xfrm>
          <a:prstGeom prst="rightArrow">
            <a:avLst>
              <a:gd name="adj1" fmla="val 11185"/>
              <a:gd name="adj2" fmla="val 92696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ight Arrow 316">
            <a:extLst>
              <a:ext uri="{FF2B5EF4-FFF2-40B4-BE49-F238E27FC236}">
                <a16:creationId xmlns:a16="http://schemas.microsoft.com/office/drawing/2014/main" id="{A36197E6-BA87-5516-F3D6-51CB292AB447}"/>
              </a:ext>
            </a:extLst>
          </p:cNvPr>
          <p:cNvSpPr>
            <a:spLocks/>
          </p:cNvSpPr>
          <p:nvPr/>
        </p:nvSpPr>
        <p:spPr>
          <a:xfrm rot="10800000">
            <a:off x="2667648" y="5497792"/>
            <a:ext cx="4237472" cy="136311"/>
          </a:xfrm>
          <a:prstGeom prst="rightArrow">
            <a:avLst>
              <a:gd name="adj1" fmla="val 11185"/>
              <a:gd name="adj2" fmla="val 92696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ight Arrow 317">
            <a:extLst>
              <a:ext uri="{FF2B5EF4-FFF2-40B4-BE49-F238E27FC236}">
                <a16:creationId xmlns:a16="http://schemas.microsoft.com/office/drawing/2014/main" id="{211D9722-DEB6-9657-EDDA-5B8FCE1D847E}"/>
              </a:ext>
            </a:extLst>
          </p:cNvPr>
          <p:cNvSpPr>
            <a:spLocks/>
          </p:cNvSpPr>
          <p:nvPr/>
        </p:nvSpPr>
        <p:spPr>
          <a:xfrm rot="16200000">
            <a:off x="1774102" y="4944905"/>
            <a:ext cx="729394" cy="173290"/>
          </a:xfrm>
          <a:prstGeom prst="rightArrow">
            <a:avLst>
              <a:gd name="adj1" fmla="val 11185"/>
              <a:gd name="adj2" fmla="val 92696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8555186-E0C4-6504-9BB3-5FEFFF89FBC4}"/>
              </a:ext>
            </a:extLst>
          </p:cNvPr>
          <p:cNvSpPr txBox="1"/>
          <p:nvPr/>
        </p:nvSpPr>
        <p:spPr>
          <a:xfrm>
            <a:off x="9260940" y="1987491"/>
            <a:ext cx="1920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0" dirty="0">
                <a:solidFill>
                  <a:schemeClr val="accent2">
                    <a:lumMod val="75000"/>
                  </a:schemeClr>
                </a:solidFill>
                <a:latin typeface="Calibri"/>
              </a:rPr>
              <a:t>Reference Behaviors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6" name="Right Arrow 209">
            <a:extLst>
              <a:ext uri="{FF2B5EF4-FFF2-40B4-BE49-F238E27FC236}">
                <a16:creationId xmlns:a16="http://schemas.microsoft.com/office/drawing/2014/main" id="{2A3DEBE0-0B48-12CC-F801-33796FDD6A04}"/>
              </a:ext>
            </a:extLst>
          </p:cNvPr>
          <p:cNvSpPr>
            <a:spLocks/>
          </p:cNvSpPr>
          <p:nvPr/>
        </p:nvSpPr>
        <p:spPr>
          <a:xfrm rot="5400000">
            <a:off x="7153140" y="4323484"/>
            <a:ext cx="1590642" cy="173290"/>
          </a:xfrm>
          <a:prstGeom prst="rightArrow">
            <a:avLst>
              <a:gd name="adj1" fmla="val 11185"/>
              <a:gd name="adj2" fmla="val 100523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ounded Rectangle 210">
            <a:extLst>
              <a:ext uri="{FF2B5EF4-FFF2-40B4-BE49-F238E27FC236}">
                <a16:creationId xmlns:a16="http://schemas.microsoft.com/office/drawing/2014/main" id="{C91CA66C-ABC7-06F3-FBA0-81AB795D0055}"/>
              </a:ext>
            </a:extLst>
          </p:cNvPr>
          <p:cNvSpPr/>
          <p:nvPr/>
        </p:nvSpPr>
        <p:spPr>
          <a:xfrm>
            <a:off x="6925441" y="5205450"/>
            <a:ext cx="2086479" cy="695594"/>
          </a:xfrm>
          <a:prstGeom prst="roundRect">
            <a:avLst/>
          </a:prstGeom>
          <a:ln w="28575">
            <a:solidFill>
              <a:srgbClr val="9A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Accept or reject the proposed weights based on posterior probability</a:t>
            </a:r>
            <a:r>
              <a:rPr lang="en-US" sz="1200" b="1" dirty="0">
                <a:solidFill>
                  <a:prstClr val="white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ounded Rectangle 56">
                <a:extLst>
                  <a:ext uri="{FF2B5EF4-FFF2-40B4-BE49-F238E27FC236}">
                    <a16:creationId xmlns:a16="http://schemas.microsoft.com/office/drawing/2014/main" id="{3DD98D62-19D6-8764-48BA-996F36E706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9439" y="6002091"/>
                <a:ext cx="926295" cy="365009"/>
              </a:xfrm>
              <a:prstGeom prst="roundRect">
                <a:avLst/>
              </a:prstGeom>
              <a:solidFill>
                <a:schemeClr val="bg1">
                  <a:lumMod val="75000"/>
                  <a:alpha val="43000"/>
                </a:schemeClr>
              </a:solidFill>
              <a:ln w="19050">
                <a:solidFill>
                  <a:srgbClr val="000000"/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𝑰𝒏𝒕𝒊𝒂𝒍</m:t>
                      </m:r>
                      <m:r>
                        <a:rPr lang="en-US" sz="8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𝐢𝐳𝐞</m:t>
                      </m:r>
                      <m:r>
                        <a:rPr lang="en-US" sz="8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800" b="1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lvl="0" algn="ctr" defTabSz="4572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8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sz="8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8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8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i="0" dirty="0">
                  <a:solidFill>
                    <a:srgbClr val="000000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8" name="Rounded Rectangle 56">
                <a:extLst>
                  <a:ext uri="{FF2B5EF4-FFF2-40B4-BE49-F238E27FC236}">
                    <a16:creationId xmlns:a16="http://schemas.microsoft.com/office/drawing/2014/main" id="{3DD98D62-19D6-8764-48BA-996F36E706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39" y="6002091"/>
                <a:ext cx="926295" cy="36500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rgbClr val="000000"/>
                </a:solidFill>
                <a:prstDash val="sysDot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57">
            <a:extLst>
              <a:ext uri="{FF2B5EF4-FFF2-40B4-BE49-F238E27FC236}">
                <a16:creationId xmlns:a16="http://schemas.microsoft.com/office/drawing/2014/main" id="{CFBEF268-04C3-40CD-6E95-EEB0BC9729D2}"/>
              </a:ext>
            </a:extLst>
          </p:cNvPr>
          <p:cNvSpPr>
            <a:spLocks/>
          </p:cNvSpPr>
          <p:nvPr/>
        </p:nvSpPr>
        <p:spPr>
          <a:xfrm rot="16200000">
            <a:off x="755845" y="5299085"/>
            <a:ext cx="1335238" cy="70773"/>
          </a:xfrm>
          <a:prstGeom prst="rightArrow">
            <a:avLst>
              <a:gd name="adj1" fmla="val 11185"/>
              <a:gd name="adj2" fmla="val 92696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2F5CFC3-6057-1ED6-06A4-4309447D473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66655" y="2290038"/>
            <a:ext cx="2582648" cy="2206436"/>
          </a:xfrm>
          <a:prstGeom prst="rect">
            <a:avLst/>
          </a:prstGeom>
          <a:ln w="19050">
            <a:solidFill>
              <a:srgbClr val="9A0000"/>
            </a:solidFill>
          </a:ln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0428FFF-AB04-D1E5-FC08-0C891DD35B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8529" y="2286886"/>
            <a:ext cx="2582648" cy="2206436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78F697DF-CE13-466B-5A8E-A2DAB45B9D6A}"/>
              </a:ext>
            </a:extLst>
          </p:cNvPr>
          <p:cNvGrpSpPr/>
          <p:nvPr/>
        </p:nvGrpSpPr>
        <p:grpSpPr>
          <a:xfrm>
            <a:off x="816705" y="1993020"/>
            <a:ext cx="2516805" cy="2663657"/>
            <a:chOff x="816705" y="1993020"/>
            <a:chExt cx="2516805" cy="2663657"/>
          </a:xfrm>
        </p:grpSpPr>
        <p:sp>
          <p:nvSpPr>
            <p:cNvPr id="56" name="Rounded Rectangle 170">
              <a:extLst>
                <a:ext uri="{FF2B5EF4-FFF2-40B4-BE49-F238E27FC236}">
                  <a16:creationId xmlns:a16="http://schemas.microsoft.com/office/drawing/2014/main" id="{268BBB30-32F1-F927-5560-DE13FB7FEDDE}"/>
                </a:ext>
              </a:extLst>
            </p:cNvPr>
            <p:cNvSpPr>
              <a:spLocks/>
            </p:cNvSpPr>
            <p:nvPr/>
          </p:nvSpPr>
          <p:spPr>
            <a:xfrm>
              <a:off x="1327155" y="2257501"/>
              <a:ext cx="1390734" cy="2399176"/>
            </a:xfrm>
            <a:prstGeom prst="roundRect">
              <a:avLst>
                <a:gd name="adj" fmla="val 1513"/>
              </a:avLst>
            </a:prstGeom>
            <a:noFill/>
            <a:ln w="3810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ounded Rectangle 174">
                  <a:extLst>
                    <a:ext uri="{FF2B5EF4-FFF2-40B4-BE49-F238E27FC236}">
                      <a16:creationId xmlns:a16="http://schemas.microsoft.com/office/drawing/2014/main" id="{9A0E715A-4930-60B0-4BA5-B1EB5E15211A}"/>
                    </a:ext>
                  </a:extLst>
                </p:cNvPr>
                <p:cNvSpPr/>
                <p:nvPr/>
              </p:nvSpPr>
              <p:spPr>
                <a:xfrm>
                  <a:off x="1392956" y="2310973"/>
                  <a:ext cx="1274691" cy="700685"/>
                </a:xfrm>
                <a:prstGeom prst="roundRect">
                  <a:avLst>
                    <a:gd name="adj" fmla="val 2629"/>
                  </a:avLst>
                </a:prstGeom>
                <a:solidFill>
                  <a:schemeClr val="bg1">
                    <a:lumMod val="95000"/>
                  </a:schemeClr>
                </a:solid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" rIns="9144"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Minimize the </a:t>
                  </a:r>
                  <a:r>
                    <a: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Composite Cost</a:t>
                  </a:r>
                  <a:endParaRPr lang="en-US" sz="1100" dirty="0">
                    <a:solidFill>
                      <a:srgbClr val="000000"/>
                    </a:solidFill>
                    <a:latin typeface="Calibri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US" sz="400" b="1" dirty="0">
                    <a:solidFill>
                      <a:srgbClr val="000000"/>
                    </a:solidFill>
                    <a:latin typeface="Calibri"/>
                  </a:endParaRPr>
                </a:p>
                <a:p>
                  <a:pPr lvl="0" algn="ctr" defTabSz="457200">
                    <a:defRPr/>
                  </a:pPr>
                  <a:r>
                    <a:rPr kumimoji="0" lang="en-US" sz="11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Cost =</a:t>
                  </a:r>
                  <a:r>
                    <a:rPr kumimoji="0" lang="en-US" sz="1100" b="1" i="0" u="none" strike="noStrike" kern="1200" cap="none" spc="0" normalizeH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1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sz="11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1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sz="11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Sup>
                        <m:sSubSupPr>
                          <m:ctrlPr>
                            <a:rPr lang="en-US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𝑐𝑜𝑠𝑡𝑠</m:t>
                          </m:r>
                        </m:sup>
                      </m:sSubSup>
                    </m:oMath>
                  </a14:m>
                  <a:endPara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Rounded Rectangle 174">
                  <a:extLst>
                    <a:ext uri="{FF2B5EF4-FFF2-40B4-BE49-F238E27FC236}">
                      <a16:creationId xmlns:a16="http://schemas.microsoft.com/office/drawing/2014/main" id="{9A0E715A-4930-60B0-4BA5-B1EB5E152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956" y="2310973"/>
                  <a:ext cx="1274691" cy="700685"/>
                </a:xfrm>
                <a:prstGeom prst="roundRect">
                  <a:avLst>
                    <a:gd name="adj" fmla="val 2629"/>
                  </a:avLst>
                </a:prstGeom>
                <a:blipFill>
                  <a:blip r:embed="rId10"/>
                  <a:stretch>
                    <a:fillRect b="-1695"/>
                  </a:stretch>
                </a:blipFill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8" name="bandicam 2023-01-18 08-08-52-651">
              <a:hlinkClick r:id="" action="ppaction://media"/>
              <a:extLst>
                <a:ext uri="{FF2B5EF4-FFF2-40B4-BE49-F238E27FC236}">
                  <a16:creationId xmlns:a16="http://schemas.microsoft.com/office/drawing/2014/main" id="{C55C5660-3EBA-77FF-C084-5836BD2321F9}"/>
                </a:ext>
              </a:extLst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st="1968" end="1975"/>
                  </p14:media>
                </p:ext>
              </p:extLst>
            </p:nvPr>
          </p:nvPicPr>
          <p:blipFill rotWithShape="1">
            <a:blip r:embed="rId11"/>
            <a:srcRect l="29072" t="25657" r="29707"/>
            <a:stretch/>
          </p:blipFill>
          <p:spPr>
            <a:xfrm>
              <a:off x="1768204" y="3568996"/>
              <a:ext cx="508636" cy="1010447"/>
            </a:xfrm>
            <a:prstGeom prst="rect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97CBD8-A536-32C8-7A55-E8C652C54A2D}"/>
                </a:ext>
              </a:extLst>
            </p:cNvPr>
            <p:cNvSpPr txBox="1"/>
            <p:nvPr/>
          </p:nvSpPr>
          <p:spPr>
            <a:xfrm>
              <a:off x="1638945" y="3337293"/>
              <a:ext cx="8633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Dynamics</a:t>
              </a:r>
            </a:p>
          </p:txBody>
        </p:sp>
        <p:sp>
          <p:nvSpPr>
            <p:cNvPr id="61" name="Plus Sign 60">
              <a:extLst>
                <a:ext uri="{FF2B5EF4-FFF2-40B4-BE49-F238E27FC236}">
                  <a16:creationId xmlns:a16="http://schemas.microsoft.com/office/drawing/2014/main" id="{67E9E9CC-50C1-5DE1-F5B0-B5ECA686FFEB}"/>
                </a:ext>
              </a:extLst>
            </p:cNvPr>
            <p:cNvSpPr/>
            <p:nvPr/>
          </p:nvSpPr>
          <p:spPr>
            <a:xfrm>
              <a:off x="1879873" y="3090935"/>
              <a:ext cx="285297" cy="288700"/>
            </a:xfrm>
            <a:prstGeom prst="mathPlus">
              <a:avLst>
                <a:gd name="adj1" fmla="val 16419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C6A640-7D88-3A96-A7F4-9E8B76B24A96}"/>
                </a:ext>
              </a:extLst>
            </p:cNvPr>
            <p:cNvSpPr txBox="1"/>
            <p:nvPr/>
          </p:nvSpPr>
          <p:spPr>
            <a:xfrm>
              <a:off x="816705" y="1993020"/>
              <a:ext cx="2516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Forward Simulation of Gait</a:t>
              </a:r>
            </a:p>
          </p:txBody>
        </p:sp>
      </p:grpSp>
      <p:sp>
        <p:nvSpPr>
          <p:cNvPr id="65" name="Rounded Rectangle 210">
            <a:extLst>
              <a:ext uri="{FF2B5EF4-FFF2-40B4-BE49-F238E27FC236}">
                <a16:creationId xmlns:a16="http://schemas.microsoft.com/office/drawing/2014/main" id="{4347A801-CC9E-5A8F-A60B-9A5203B1F3B1}"/>
              </a:ext>
            </a:extLst>
          </p:cNvPr>
          <p:cNvSpPr/>
          <p:nvPr/>
        </p:nvSpPr>
        <p:spPr>
          <a:xfrm>
            <a:off x="3758850" y="5227311"/>
            <a:ext cx="2189686" cy="677274"/>
          </a:xfrm>
          <a:prstGeom prst="roundRect">
            <a:avLst/>
          </a:prstGeom>
          <a:ln w="28575">
            <a:solidFill>
              <a:srgbClr val="9A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</a:rPr>
              <a:t>Update weights </a:t>
            </a:r>
            <a:r>
              <a:rPr lang="en-US" sz="1400" b="1" i="1" dirty="0">
                <a:solidFill>
                  <a:srgbClr val="9A0000"/>
                </a:solidFill>
              </a:rPr>
              <a:t>W</a:t>
            </a:r>
            <a:r>
              <a:rPr lang="en-US" sz="1400" b="1" dirty="0">
                <a:solidFill>
                  <a:srgbClr val="000000"/>
                </a:solidFill>
              </a:rPr>
              <a:t>  based on a Markov-chain Monte-Carlo process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66" name="Flowchart: Summing Junction 65">
            <a:extLst>
              <a:ext uri="{FF2B5EF4-FFF2-40B4-BE49-F238E27FC236}">
                <a16:creationId xmlns:a16="http://schemas.microsoft.com/office/drawing/2014/main" id="{49A9884A-E5E6-5AB1-DF5D-EA78091B8078}"/>
              </a:ext>
            </a:extLst>
          </p:cNvPr>
          <p:cNvSpPr/>
          <p:nvPr/>
        </p:nvSpPr>
        <p:spPr>
          <a:xfrm>
            <a:off x="7698386" y="3144464"/>
            <a:ext cx="488246" cy="470341"/>
          </a:xfrm>
          <a:prstGeom prst="flowChartSummingJunction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inus Sign 69">
            <a:extLst>
              <a:ext uri="{FF2B5EF4-FFF2-40B4-BE49-F238E27FC236}">
                <a16:creationId xmlns:a16="http://schemas.microsoft.com/office/drawing/2014/main" id="{16614128-2116-CA6D-54B9-7B68B535A68F}"/>
              </a:ext>
            </a:extLst>
          </p:cNvPr>
          <p:cNvSpPr/>
          <p:nvPr/>
        </p:nvSpPr>
        <p:spPr>
          <a:xfrm>
            <a:off x="7698385" y="3300742"/>
            <a:ext cx="222048" cy="157783"/>
          </a:xfrm>
          <a:prstGeom prst="mathMinu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2B9D27C-99A5-076B-2E12-03631777EB7B}"/>
              </a:ext>
            </a:extLst>
          </p:cNvPr>
          <p:cNvCxnSpPr>
            <a:cxnSpLocks/>
          </p:cNvCxnSpPr>
          <p:nvPr/>
        </p:nvCxnSpPr>
        <p:spPr>
          <a:xfrm flipH="1">
            <a:off x="8194467" y="3393256"/>
            <a:ext cx="1150922" cy="0"/>
          </a:xfrm>
          <a:prstGeom prst="straightConnector1">
            <a:avLst/>
          </a:prstGeom>
          <a:ln w="76200">
            <a:solidFill>
              <a:srgbClr val="9A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Plus Sign 78">
            <a:extLst>
              <a:ext uri="{FF2B5EF4-FFF2-40B4-BE49-F238E27FC236}">
                <a16:creationId xmlns:a16="http://schemas.microsoft.com/office/drawing/2014/main" id="{3DEB23B7-2C5D-49A1-78AB-693181787946}"/>
              </a:ext>
            </a:extLst>
          </p:cNvPr>
          <p:cNvSpPr/>
          <p:nvPr/>
        </p:nvSpPr>
        <p:spPr>
          <a:xfrm>
            <a:off x="7963550" y="3271520"/>
            <a:ext cx="226999" cy="215969"/>
          </a:xfrm>
          <a:prstGeom prst="mathPlus">
            <a:avLst>
              <a:gd name="adj1" fmla="val 15153"/>
            </a:avLst>
          </a:prstGeom>
          <a:solidFill>
            <a:srgbClr val="9A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0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8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  <p:bldLst>
      <p:bldP spid="11" grpId="0" animBg="1"/>
      <p:bldP spid="23" grpId="0"/>
      <p:bldP spid="24" grpId="0" animBg="1"/>
      <p:bldP spid="25" grpId="0" animBg="1"/>
      <p:bldP spid="26" grpId="0" animBg="1"/>
      <p:bldP spid="27" grpId="0" animBg="1"/>
      <p:bldP spid="46" grpId="0" animBg="1"/>
      <p:bldP spid="47" grpId="0" animBg="1"/>
      <p:bldP spid="48" grpId="0" animBg="1"/>
      <p:bldP spid="49" grpId="0" animBg="1"/>
      <p:bldP spid="65" grpId="0" animBg="1"/>
      <p:bldP spid="66" grpId="0" animBg="1"/>
      <p:bldP spid="70" grpId="0" animBg="1"/>
      <p:bldP spid="7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3C37EF-0B2E-A05B-2C11-3B6FCCBF6900}"/>
              </a:ext>
            </a:extLst>
          </p:cNvPr>
          <p:cNvSpPr/>
          <p:nvPr/>
        </p:nvSpPr>
        <p:spPr>
          <a:xfrm>
            <a:off x="8543771" y="4343935"/>
            <a:ext cx="2402481" cy="2095012"/>
          </a:xfrm>
          <a:prstGeom prst="rect">
            <a:avLst/>
          </a:prstGeom>
          <a:solidFill>
            <a:srgbClr val="FF9999">
              <a:alpha val="10000"/>
            </a:srgbClr>
          </a:solidFill>
          <a:ln w="28575">
            <a:solidFill>
              <a:srgbClr val="9A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0798629" y="77691"/>
            <a:ext cx="522514" cy="89540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11253528" y="0"/>
            <a:ext cx="932612" cy="1428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DBB985-F818-F1C4-55BE-36C3296F2BC6}"/>
              </a:ext>
            </a:extLst>
          </p:cNvPr>
          <p:cNvCxnSpPr>
            <a:cxnSpLocks/>
          </p:cNvCxnSpPr>
          <p:nvPr/>
        </p:nvCxnSpPr>
        <p:spPr>
          <a:xfrm>
            <a:off x="4434423" y="2194829"/>
            <a:ext cx="748147" cy="0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/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400" b="1" kern="0" noProof="0" dirty="0">
                  <a:solidFill>
                    <a:schemeClr val="tx1"/>
                  </a:solidFill>
                </a:endParaRP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noProof="0" dirty="0">
                    <a:solidFill>
                      <a:schemeClr val="tx1"/>
                    </a:solidFill>
                  </a:rPr>
                  <a:t>A Set of Individual Cost Weights </a:t>
                </a:r>
                <a:r>
                  <a:rPr lang="en-US" sz="1400" b="1" kern="0" noProof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kumimoji="0" lang="en-US" sz="1400" b="1" i="1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𝒄𝒐𝒔𝒕𝒔</m:t>
                        </m:r>
                      </m:sup>
                    </m:sSup>
                  </m:oMath>
                </a14:m>
                <a:r>
                  <a:rPr kumimoji="0" lang="en-US" sz="1400" b="1" i="0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)</a:t>
                </a:r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4" name="Flowchart: Magnetic Disk 3">
                <a:extLst>
                  <a:ext uri="{FF2B5EF4-FFF2-40B4-BE49-F238E27FC236}">
                    <a16:creationId xmlns:a16="http://schemas.microsoft.com/office/drawing/2014/main" id="{894B7793-5425-1895-7FA2-EB8A375C1A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13" y="1591820"/>
                <a:ext cx="1597781" cy="1110229"/>
              </a:xfrm>
              <a:prstGeom prst="flowChartMagneticDisk">
                <a:avLst/>
              </a:prstGeom>
              <a:blipFill>
                <a:blip r:embed="rId6"/>
                <a:stretch>
                  <a:fillRect r="-377" b="-5405"/>
                </a:stretch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64">
            <a:extLst>
              <a:ext uri="{FF2B5EF4-FFF2-40B4-BE49-F238E27FC236}">
                <a16:creationId xmlns:a16="http://schemas.microsoft.com/office/drawing/2014/main" id="{15A8B460-EAC0-596F-FB2A-A7A85997F262}"/>
              </a:ext>
            </a:extLst>
          </p:cNvPr>
          <p:cNvSpPr/>
          <p:nvPr/>
        </p:nvSpPr>
        <p:spPr>
          <a:xfrm>
            <a:off x="2730583" y="1205792"/>
            <a:ext cx="1356528" cy="2051233"/>
          </a:xfrm>
          <a:prstGeom prst="roundRect">
            <a:avLst/>
          </a:prstGeom>
          <a:solidFill>
            <a:schemeClr val="bg1">
              <a:lumMod val="85000"/>
              <a:alpha val="94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US" sz="1400" b="1" dirty="0">
                <a:solidFill>
                  <a:schemeClr val="tx1"/>
                </a:solidFill>
              </a:rPr>
              <a:t>			    </a:t>
            </a:r>
            <a:endParaRPr lang="en-US" sz="1400" b="1" dirty="0">
              <a:solidFill>
                <a:srgbClr val="F1737C"/>
              </a:solidFill>
            </a:endParaRPr>
          </a:p>
        </p:txBody>
      </p:sp>
      <p:sp>
        <p:nvSpPr>
          <p:cNvPr id="9" name="Rounded Rectangle 20">
            <a:extLst>
              <a:ext uri="{FF2B5EF4-FFF2-40B4-BE49-F238E27FC236}">
                <a16:creationId xmlns:a16="http://schemas.microsoft.com/office/drawing/2014/main" id="{0F7F5E0F-3FA3-165F-54E3-03D32D898F08}"/>
              </a:ext>
            </a:extLst>
          </p:cNvPr>
          <p:cNvSpPr/>
          <p:nvPr/>
        </p:nvSpPr>
        <p:spPr>
          <a:xfrm>
            <a:off x="2921609" y="1277717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A66E2-010E-193E-764D-462CDA61BBC9}"/>
              </a:ext>
            </a:extLst>
          </p:cNvPr>
          <p:cNvSpPr txBox="1"/>
          <p:nvPr/>
        </p:nvSpPr>
        <p:spPr>
          <a:xfrm>
            <a:off x="3250667" y="2774396"/>
            <a:ext cx="354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/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</a:rPr>
                  <a:t>Cost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=</a:t>
                </a:r>
                <a:r>
                  <a:rPr kumimoji="0" lang="en-US" sz="1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sz="1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𝑐𝑜𝑠𝑡𝑠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0CBF7-C263-0B0E-5FA3-A12F3DBAF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935" y="1517203"/>
                <a:ext cx="1138109" cy="533416"/>
              </a:xfrm>
              <a:prstGeom prst="rect">
                <a:avLst/>
              </a:prstGeom>
              <a:blipFill>
                <a:blip r:embed="rId7"/>
                <a:stretch>
                  <a:fillRect l="-1613" t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20">
            <a:extLst>
              <a:ext uri="{FF2B5EF4-FFF2-40B4-BE49-F238E27FC236}">
                <a16:creationId xmlns:a16="http://schemas.microsoft.com/office/drawing/2014/main" id="{7AD240A3-C959-78FB-CE99-52A9363E41F6}"/>
              </a:ext>
            </a:extLst>
          </p:cNvPr>
          <p:cNvSpPr/>
          <p:nvPr/>
        </p:nvSpPr>
        <p:spPr>
          <a:xfrm>
            <a:off x="2921609" y="1664168"/>
            <a:ext cx="1015135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Torque rate</a:t>
            </a:r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C0F45C7A-C409-A703-A434-DD09E34D6CD7}"/>
              </a:ext>
            </a:extLst>
          </p:cNvPr>
          <p:cNvSpPr/>
          <p:nvPr/>
        </p:nvSpPr>
        <p:spPr>
          <a:xfrm>
            <a:off x="2924168" y="2050619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Jerk</a:t>
            </a:r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579691CE-1254-8B80-7073-079F8CCC540B}"/>
              </a:ext>
            </a:extLst>
          </p:cNvPr>
          <p:cNvSpPr/>
          <p:nvPr/>
        </p:nvSpPr>
        <p:spPr>
          <a:xfrm>
            <a:off x="2921609" y="2433665"/>
            <a:ext cx="1012576" cy="351892"/>
          </a:xfrm>
          <a:prstGeom prst="roundRect">
            <a:avLst/>
          </a:prstGeom>
          <a:solidFill>
            <a:srgbClr val="F48C93"/>
          </a:solidFill>
          <a:ln>
            <a:solidFill>
              <a:srgbClr val="FF0000"/>
            </a:solidFill>
          </a:ln>
          <a:effectLst>
            <a:softEdge rad="139700"/>
          </a:effectLst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Work rate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21E324-93EB-3F60-0252-4425AB3EF20C}"/>
              </a:ext>
            </a:extLst>
          </p:cNvPr>
          <p:cNvSpPr/>
          <p:nvPr/>
        </p:nvSpPr>
        <p:spPr>
          <a:xfrm>
            <a:off x="9075099" y="4449992"/>
            <a:ext cx="1674410" cy="574125"/>
          </a:xfrm>
          <a:prstGeom prst="roundRect">
            <a:avLst>
              <a:gd name="adj" fmla="val 10296"/>
            </a:avLst>
          </a:prstGeom>
          <a:solidFill>
            <a:srgbClr val="E8EEF8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Naïve Cost Inference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2907DC-BB9F-5C56-6F2A-F38D8BE35CED}"/>
              </a:ext>
            </a:extLst>
          </p:cNvPr>
          <p:cNvSpPr/>
          <p:nvPr/>
        </p:nvSpPr>
        <p:spPr>
          <a:xfrm>
            <a:off x="9075099" y="5663613"/>
            <a:ext cx="1674411" cy="616245"/>
          </a:xfrm>
          <a:prstGeom prst="roundRect">
            <a:avLst>
              <a:gd name="adj" fmla="val 9743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EB8A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Feature-Reduced Cost Inference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759D33-FF5F-FDC3-4D4E-D278B3F9E63C}"/>
              </a:ext>
            </a:extLst>
          </p:cNvPr>
          <p:cNvCxnSpPr>
            <a:cxnSpLocks/>
          </p:cNvCxnSpPr>
          <p:nvPr/>
        </p:nvCxnSpPr>
        <p:spPr>
          <a:xfrm flipH="1">
            <a:off x="9696827" y="3681721"/>
            <a:ext cx="1" cy="333149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B6697E-BF54-EFA2-C401-6993A76308A5}"/>
              </a:ext>
            </a:extLst>
          </p:cNvPr>
          <p:cNvCxnSpPr>
            <a:cxnSpLocks/>
          </p:cNvCxnSpPr>
          <p:nvPr/>
        </p:nvCxnSpPr>
        <p:spPr>
          <a:xfrm flipH="1">
            <a:off x="7872572" y="4737897"/>
            <a:ext cx="399878" cy="0"/>
          </a:xfrm>
          <a:prstGeom prst="straightConnector1">
            <a:avLst/>
          </a:prstGeom>
          <a:ln w="76200">
            <a:solidFill>
              <a:schemeClr val="accent5">
                <a:lumMod val="60000"/>
                <a:lumOff val="4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36CB4A-6C90-5D13-41A2-CD62F55B3047}"/>
              </a:ext>
            </a:extLst>
          </p:cNvPr>
          <p:cNvCxnSpPr>
            <a:cxnSpLocks/>
          </p:cNvCxnSpPr>
          <p:nvPr/>
        </p:nvCxnSpPr>
        <p:spPr>
          <a:xfrm flipH="1">
            <a:off x="7872572" y="5985130"/>
            <a:ext cx="399050" cy="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DDD9331-4537-8011-2A40-F6EBCF9DBD58}"/>
              </a:ext>
            </a:extLst>
          </p:cNvPr>
          <p:cNvSpPr/>
          <p:nvPr/>
        </p:nvSpPr>
        <p:spPr>
          <a:xfrm>
            <a:off x="629921" y="4036761"/>
            <a:ext cx="6997574" cy="2643229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170">
            <a:extLst>
              <a:ext uri="{FF2B5EF4-FFF2-40B4-BE49-F238E27FC236}">
                <a16:creationId xmlns:a16="http://schemas.microsoft.com/office/drawing/2014/main" id="{3B0A54EF-3575-4DAB-C829-42CFA713967A}"/>
              </a:ext>
            </a:extLst>
          </p:cNvPr>
          <p:cNvSpPr>
            <a:spLocks/>
          </p:cNvSpPr>
          <p:nvPr/>
        </p:nvSpPr>
        <p:spPr>
          <a:xfrm>
            <a:off x="5564123" y="1250488"/>
            <a:ext cx="1208992" cy="1992980"/>
          </a:xfrm>
          <a:prstGeom prst="roundRect">
            <a:avLst>
              <a:gd name="adj" fmla="val 1513"/>
            </a:avLst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174">
                <a:extLst>
                  <a:ext uri="{FF2B5EF4-FFF2-40B4-BE49-F238E27FC236}">
                    <a16:creationId xmlns:a16="http://schemas.microsoft.com/office/drawing/2014/main" id="{A5681FCC-AD2F-4DD3-1311-612118AE806F}"/>
                  </a:ext>
                </a:extLst>
              </p:cNvPr>
              <p:cNvSpPr/>
              <p:nvPr/>
            </p:nvSpPr>
            <p:spPr>
              <a:xfrm>
                <a:off x="5629925" y="1303960"/>
                <a:ext cx="1075854" cy="607132"/>
              </a:xfrm>
              <a:prstGeom prst="roundRect">
                <a:avLst>
                  <a:gd name="adj" fmla="val 2629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" rIns="9144"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Minimize the </a:t>
                </a: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Composite Cost</a:t>
                </a:r>
                <a:endParaRPr lang="en-US" sz="1100" dirty="0">
                  <a:solidFill>
                    <a:srgbClr val="000000"/>
                  </a:solidFill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400" b="1" dirty="0">
                  <a:solidFill>
                    <a:srgbClr val="000000"/>
                  </a:solidFill>
                  <a:latin typeface="Calibri"/>
                </a:endParaRPr>
              </a:p>
              <a:p>
                <a:pPr lvl="0" algn="ctr" defTabSz="457200"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Cost =</a:t>
                </a:r>
                <a:r>
                  <a:rPr kumimoji="0" lang="en-US" sz="11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11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sz="11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sz="11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Sup>
                      <m:sSubSupPr>
                        <m:ctrlPr>
                          <a:rPr lang="en-US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1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𝑐𝑜𝑠𝑡𝑠</m:t>
                        </m:r>
                      </m:sup>
                    </m:sSubSup>
                  </m:oMath>
                </a14:m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Rounded Rectangle 174">
                <a:extLst>
                  <a:ext uri="{FF2B5EF4-FFF2-40B4-BE49-F238E27FC236}">
                    <a16:creationId xmlns:a16="http://schemas.microsoft.com/office/drawing/2014/main" id="{A5681FCC-AD2F-4DD3-1311-612118AE8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925" y="1303960"/>
                <a:ext cx="1075854" cy="607132"/>
              </a:xfrm>
              <a:prstGeom prst="roundRect">
                <a:avLst>
                  <a:gd name="adj" fmla="val 2629"/>
                </a:avLst>
              </a:prstGeom>
              <a:blipFill>
                <a:blip r:embed="rId11"/>
                <a:stretch>
                  <a:fillRect l="-6145" t="-4902" b="-9804"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bandicam 2023-01-18 08-08-52-651">
            <a:hlinkClick r:id="" action="ppaction://media"/>
            <a:extLst>
              <a:ext uri="{FF2B5EF4-FFF2-40B4-BE49-F238E27FC236}">
                <a16:creationId xmlns:a16="http://schemas.microsoft.com/office/drawing/2014/main" id="{56F8462B-204A-378A-DD17-DD863D48C2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68" end="1975"/>
                </p14:media>
              </p:ext>
            </p:extLst>
          </p:nvPr>
        </p:nvPicPr>
        <p:blipFill rotWithShape="1">
          <a:blip r:embed="rId12"/>
          <a:srcRect l="29072" t="25657" r="29707"/>
          <a:stretch/>
        </p:blipFill>
        <p:spPr>
          <a:xfrm>
            <a:off x="5939474" y="2315509"/>
            <a:ext cx="442167" cy="878401"/>
          </a:xfrm>
          <a:prstGeom prst="rect">
            <a:avLst/>
          </a:prstGeom>
          <a:ln w="19050">
            <a:solidFill>
              <a:schemeClr val="bg2">
                <a:lumMod val="50000"/>
              </a:schemeClr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4A0B69F-B345-E3EF-D6AA-73C1F8959547}"/>
              </a:ext>
            </a:extLst>
          </p:cNvPr>
          <p:cNvSpPr txBox="1"/>
          <p:nvPr/>
        </p:nvSpPr>
        <p:spPr>
          <a:xfrm>
            <a:off x="5793356" y="2089303"/>
            <a:ext cx="750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Dynamics</a:t>
            </a:r>
          </a:p>
        </p:txBody>
      </p:sp>
      <p:sp>
        <p:nvSpPr>
          <p:cNvPr id="43" name="Plus Sign 42">
            <a:extLst>
              <a:ext uri="{FF2B5EF4-FFF2-40B4-BE49-F238E27FC236}">
                <a16:creationId xmlns:a16="http://schemas.microsoft.com/office/drawing/2014/main" id="{79BF0963-F30F-4C70-CAB5-D4977BD582AE}"/>
              </a:ext>
            </a:extLst>
          </p:cNvPr>
          <p:cNvSpPr/>
          <p:nvPr/>
        </p:nvSpPr>
        <p:spPr>
          <a:xfrm>
            <a:off x="6036551" y="1911092"/>
            <a:ext cx="248014" cy="261610"/>
          </a:xfrm>
          <a:prstGeom prst="mathPlus">
            <a:avLst>
              <a:gd name="adj1" fmla="val 16419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BD7832-22FC-015D-EF7C-81E9A4F8C119}"/>
              </a:ext>
            </a:extLst>
          </p:cNvPr>
          <p:cNvSpPr txBox="1"/>
          <p:nvPr/>
        </p:nvSpPr>
        <p:spPr>
          <a:xfrm>
            <a:off x="5053673" y="986006"/>
            <a:ext cx="2187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Forward Simulation of Gait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3FC0C4-3CF1-2720-01E5-28265BF1581E}"/>
              </a:ext>
            </a:extLst>
          </p:cNvPr>
          <p:cNvSpPr txBox="1"/>
          <p:nvPr/>
        </p:nvSpPr>
        <p:spPr>
          <a:xfrm>
            <a:off x="2279374" y="977223"/>
            <a:ext cx="2299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 pool of Physiological Costs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CFA55F5-05B5-E93B-0852-97FCCD4404DC}"/>
              </a:ext>
            </a:extLst>
          </p:cNvPr>
          <p:cNvSpPr txBox="1"/>
          <p:nvPr/>
        </p:nvSpPr>
        <p:spPr>
          <a:xfrm>
            <a:off x="8520701" y="3999841"/>
            <a:ext cx="24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9A0000"/>
                </a:solidFill>
              </a:rPr>
              <a:t>Bayesian Cost Inference</a:t>
            </a:r>
          </a:p>
        </p:txBody>
      </p:sp>
      <p:pic>
        <p:nvPicPr>
          <p:cNvPr id="6" name="Picture 8" descr="Related image">
            <a:extLst>
              <a:ext uri="{FF2B5EF4-FFF2-40B4-BE49-F238E27FC236}">
                <a16:creationId xmlns:a16="http://schemas.microsoft.com/office/drawing/2014/main" id="{552E6249-5FBC-0C70-FAB8-5D8503AD3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7A3111E-D5F5-5077-62E4-96C9285CE7E1}"/>
              </a:ext>
            </a:extLst>
          </p:cNvPr>
          <p:cNvSpPr/>
          <p:nvPr/>
        </p:nvSpPr>
        <p:spPr>
          <a:xfrm>
            <a:off x="8812970" y="4458935"/>
            <a:ext cx="220409" cy="574125"/>
          </a:xfrm>
          <a:prstGeom prst="roundRect">
            <a:avLst/>
          </a:prstGeom>
          <a:solidFill>
            <a:srgbClr val="E8EEF8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1F46032-9433-DF0D-10E4-1F30BE0E6394}"/>
              </a:ext>
            </a:extLst>
          </p:cNvPr>
          <p:cNvSpPr/>
          <p:nvPr/>
        </p:nvSpPr>
        <p:spPr>
          <a:xfrm>
            <a:off x="8812971" y="5663613"/>
            <a:ext cx="220410" cy="61624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EB8A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74B838-49EB-22E6-7F8B-2958448024DC}"/>
              </a:ext>
            </a:extLst>
          </p:cNvPr>
          <p:cNvSpPr txBox="1"/>
          <p:nvPr/>
        </p:nvSpPr>
        <p:spPr>
          <a:xfrm>
            <a:off x="503981" y="147527"/>
            <a:ext cx="1100304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1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We compared the inference approaches via Kolmogorov-Smirnov test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88C8DEC6-374A-6AB7-6C80-3446956DFF6E}"/>
              </a:ext>
            </a:extLst>
          </p:cNvPr>
          <p:cNvSpPr/>
          <p:nvPr/>
        </p:nvSpPr>
        <p:spPr>
          <a:xfrm>
            <a:off x="2267730" y="1941042"/>
            <a:ext cx="375350" cy="428951"/>
          </a:xfrm>
          <a:prstGeom prst="mathMultiply">
            <a:avLst>
              <a:gd name="adj1" fmla="val 10899"/>
            </a:avLst>
          </a:prstGeom>
          <a:solidFill>
            <a:srgbClr val="C0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1DC01-F512-3C2F-BD29-69BD853B309C}"/>
              </a:ext>
            </a:extLst>
          </p:cNvPr>
          <p:cNvSpPr txBox="1"/>
          <p:nvPr/>
        </p:nvSpPr>
        <p:spPr>
          <a:xfrm>
            <a:off x="379422" y="3251465"/>
            <a:ext cx="1951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 different weight 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DC025D-FF64-5F78-A917-9CC0B4BAE685}"/>
              </a:ext>
            </a:extLst>
          </p:cNvPr>
          <p:cNvSpPr txBox="1"/>
          <p:nvPr/>
        </p:nvSpPr>
        <p:spPr>
          <a:xfrm>
            <a:off x="5171845" y="3234111"/>
            <a:ext cx="1951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10 different inertial properties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193FB5-DE3C-843B-7975-EB109FB82422}"/>
                  </a:ext>
                </a:extLst>
              </p:cNvPr>
              <p:cNvSpPr txBox="1"/>
              <p:nvPr/>
            </p:nvSpPr>
            <p:spPr>
              <a:xfrm>
                <a:off x="1184682" y="4395577"/>
                <a:ext cx="6096000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0" lang="en-US" sz="18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8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18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kumimoji="0" lang="en-US" sz="18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0" lang="en-US" sz="1800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sz="1800" b="0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8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18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8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kumimoji="0" lang="en-US" sz="18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kumimoji="0" lang="en-US" sz="1800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800" b="0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kumimoji="0" lang="en-US" sz="1800" b="0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18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kern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kern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kern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ker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1" i="1" kern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sz="18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kern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kern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b="1" i="1" kern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ker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kern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sz="1800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4193FB5-DE3C-843B-7975-EB109FB82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682" y="4395577"/>
                <a:ext cx="6096000" cy="393121"/>
              </a:xfrm>
              <a:prstGeom prst="rect">
                <a:avLst/>
              </a:prstGeom>
              <a:blipFill>
                <a:blip r:embed="rId1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E564B0-50F5-B130-9F4B-B4EDBCA6F032}"/>
                  </a:ext>
                </a:extLst>
              </p:cNvPr>
              <p:cNvSpPr txBox="1"/>
              <p:nvPr/>
            </p:nvSpPr>
            <p:spPr>
              <a:xfrm>
                <a:off x="1036017" y="5138857"/>
                <a:ext cx="6254825" cy="1075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kumimoji="0" lang="en-US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sz="16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6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6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16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A6D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A6D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kumimoji="0" lang="en-US" sz="16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A6D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kumimoji="0" lang="en-US" sz="1600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sz="1600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0" lang="en-US" sz="1600" i="1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0" lang="en-US" sz="1600" i="1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US" sz="1600" b="0" i="1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kumimoji="0" lang="en-US" sz="1600" b="0" i="1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0" lang="en-US" sz="1600" b="0" i="1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0" lang="en-US" sz="1600" i="1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600" b="0" i="1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kumimoji="0" lang="en-US" sz="1600" b="0" i="1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kumimoji="0" lang="en-US" sz="1600" i="1" strike="noStrike" kern="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600" b="0" i="1" strike="noStrike" kern="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en-US" sz="1600" i="1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sz="1600" b="0" i="1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sz="1600" b="0" i="1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kumimoji="0" lang="en-US" sz="1600" b="0" i="1" strike="noStrike" kern="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kumimoji="0" lang="en-US" sz="1600" b="0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kern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kern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kern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ker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kern="0" smtClea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ker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0" lang="en-US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0" lang="en-US" sz="16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6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1" i="1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DA6D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16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A6D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sz="16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A6D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kumimoji="0" lang="en-US" sz="1600" b="1" i="1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DA6D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sz="16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ker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ker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600" b="0" i="1" kern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ker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ker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600" b="0" i="1" kern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6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ker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kern="0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ker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600" b="0" i="1" kern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600" b="0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ker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ker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ker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0" lang="en-US" sz="1600" b="1" i="1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600" b="1" i="1" kern="0" smtClean="0">
                              <a:solidFill>
                                <a:srgbClr val="DA6D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kern="0">
                              <a:solidFill>
                                <a:srgbClr val="DA6D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1" i="1" kern="0" smtClean="0">
                                  <a:solidFill>
                                    <a:srgbClr val="DA6D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kern="0" smtClean="0">
                                  <a:solidFill>
                                    <a:srgbClr val="DA6D0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US" sz="1600" b="1" i="1" kern="0" smtClean="0">
                                  <a:solidFill>
                                    <a:srgbClr val="DA6D00"/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sz="160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i="1" ker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ker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ker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600" b="0" i="1" kern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kern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ker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600" b="0" i="1" kern="0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600" i="1" ker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ker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 ker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kern="0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ker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sz="1600" b="0" i="1" kern="0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600" b="0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ker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ker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ker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600" b="0" i="1" ker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600" i="1" ker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ker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600" i="1" ker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kern="0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ker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US" sz="1600" b="1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E564B0-50F5-B130-9F4B-B4EDBCA6F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017" y="5138857"/>
                <a:ext cx="6254825" cy="10755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7C59AA30-2776-E29E-5503-362D0452FEC4}"/>
              </a:ext>
            </a:extLst>
          </p:cNvPr>
          <p:cNvSpPr txBox="1"/>
          <p:nvPr/>
        </p:nvSpPr>
        <p:spPr>
          <a:xfrm>
            <a:off x="629921" y="4144710"/>
            <a:ext cx="16397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chemeClr val="accent1">
                    <a:lumMod val="75000"/>
                  </a:schemeClr>
                </a:solidFill>
              </a:rPr>
              <a:t>Naïve IOC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B0990A-F442-5526-1B84-490774B7DDB5}"/>
              </a:ext>
            </a:extLst>
          </p:cNvPr>
          <p:cNvSpPr txBox="1"/>
          <p:nvPr/>
        </p:nvSpPr>
        <p:spPr>
          <a:xfrm>
            <a:off x="629921" y="4884305"/>
            <a:ext cx="20034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u="sng" dirty="0">
                <a:solidFill>
                  <a:srgbClr val="DA6D00"/>
                </a:solidFill>
              </a:rPr>
              <a:t>Feature-reduced IOC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3F70D3-DF2D-B80E-CC7C-D7B1C48BA7F9}"/>
              </a:ext>
            </a:extLst>
          </p:cNvPr>
          <p:cNvSpPr txBox="1"/>
          <p:nvPr/>
        </p:nvSpPr>
        <p:spPr>
          <a:xfrm>
            <a:off x="2367912" y="6339490"/>
            <a:ext cx="886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/>
                <a:uLnTx/>
                <a:uFillTx/>
                <a:latin typeface="Calibri"/>
              </a:rPr>
              <a:t>Basis 1</a:t>
            </a:r>
            <a:endParaRPr lang="en-US" dirty="0">
              <a:solidFill>
                <a:srgbClr val="9A0000"/>
              </a:solidFill>
            </a:endParaRP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C61C7784-0476-8C3A-C0F4-E3AD11208A8A}"/>
              </a:ext>
            </a:extLst>
          </p:cNvPr>
          <p:cNvSpPr/>
          <p:nvPr/>
        </p:nvSpPr>
        <p:spPr>
          <a:xfrm rot="16200000">
            <a:off x="2718086" y="5808122"/>
            <a:ext cx="190904" cy="991155"/>
          </a:xfrm>
          <a:prstGeom prst="leftBrace">
            <a:avLst>
              <a:gd name="adj1" fmla="val 102821"/>
              <a:gd name="adj2" fmla="val 50000"/>
            </a:avLst>
          </a:prstGeom>
          <a:ln w="3810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1B7457-5600-0984-ABB0-BFD66076EAA0}"/>
              </a:ext>
            </a:extLst>
          </p:cNvPr>
          <p:cNvSpPr txBox="1"/>
          <p:nvPr/>
        </p:nvSpPr>
        <p:spPr>
          <a:xfrm>
            <a:off x="4055647" y="6339490"/>
            <a:ext cx="886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/>
                <a:uLnTx/>
                <a:uFillTx/>
                <a:latin typeface="Calibri"/>
              </a:rPr>
              <a:t>Basis 2</a:t>
            </a:r>
            <a:endParaRPr lang="en-US" dirty="0">
              <a:solidFill>
                <a:srgbClr val="9A0000"/>
              </a:solidFill>
            </a:endParaRP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481BAA67-938D-A0EE-8717-FA5A03927AB2}"/>
              </a:ext>
            </a:extLst>
          </p:cNvPr>
          <p:cNvSpPr/>
          <p:nvPr/>
        </p:nvSpPr>
        <p:spPr>
          <a:xfrm rot="16200000">
            <a:off x="4381699" y="5817437"/>
            <a:ext cx="190904" cy="991155"/>
          </a:xfrm>
          <a:prstGeom prst="leftBrace">
            <a:avLst>
              <a:gd name="adj1" fmla="val 102821"/>
              <a:gd name="adj2" fmla="val 50000"/>
            </a:avLst>
          </a:prstGeom>
          <a:ln w="3810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51F7A53-F448-8197-F462-8866C4B198DC}"/>
              </a:ext>
            </a:extLst>
          </p:cNvPr>
          <p:cNvSpPr txBox="1"/>
          <p:nvPr/>
        </p:nvSpPr>
        <p:spPr>
          <a:xfrm>
            <a:off x="6179875" y="6339490"/>
            <a:ext cx="886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/>
                <a:uLnTx/>
                <a:uFillTx/>
                <a:latin typeface="Calibri"/>
              </a:rPr>
              <a:t>Basis N</a:t>
            </a:r>
            <a:endParaRPr lang="en-US" dirty="0">
              <a:solidFill>
                <a:srgbClr val="9A0000"/>
              </a:solidFill>
            </a:endParaRPr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F94CD8B8-936C-76C4-5D7D-3F76E013E82B}"/>
              </a:ext>
            </a:extLst>
          </p:cNvPr>
          <p:cNvSpPr/>
          <p:nvPr/>
        </p:nvSpPr>
        <p:spPr>
          <a:xfrm rot="16200000">
            <a:off x="6505927" y="5817437"/>
            <a:ext cx="190904" cy="991155"/>
          </a:xfrm>
          <a:prstGeom prst="leftBrace">
            <a:avLst>
              <a:gd name="adj1" fmla="val 102821"/>
              <a:gd name="adj2" fmla="val 50000"/>
            </a:avLst>
          </a:prstGeom>
          <a:ln w="3810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AEC4510-19A1-901D-8AF4-B39B5751349B}"/>
              </a:ext>
            </a:extLst>
          </p:cNvPr>
          <p:cNvCxnSpPr>
            <a:cxnSpLocks/>
          </p:cNvCxnSpPr>
          <p:nvPr/>
        </p:nvCxnSpPr>
        <p:spPr>
          <a:xfrm>
            <a:off x="7168896" y="2182862"/>
            <a:ext cx="371209" cy="2265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8E38024-C0DC-BBB3-DAD5-25CFABD27AC4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2511" y="793367"/>
            <a:ext cx="3248632" cy="2775407"/>
          </a:xfrm>
          <a:prstGeom prst="rect">
            <a:avLst/>
          </a:prstGeom>
          <a:ln w="19050">
            <a:solidFill>
              <a:srgbClr val="9A0000">
                <a:alpha val="91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87783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  <p:bldLst>
      <p:bldP spid="27" grpId="0" animBg="1"/>
      <p:bldP spid="43" grpId="0" animBg="1"/>
      <p:bldP spid="11" grpId="0"/>
      <p:bldP spid="22" grpId="0"/>
      <p:bldP spid="31" grpId="0"/>
      <p:bldP spid="33" grpId="0"/>
      <p:bldP spid="37" grpId="0"/>
      <p:bldP spid="41" grpId="0"/>
      <p:bldP spid="47" grpId="0"/>
      <p:bldP spid="48" grpId="0" animBg="1"/>
      <p:bldP spid="49" grpId="0"/>
      <p:bldP spid="50" grpId="0" animBg="1"/>
      <p:bldP spid="51" grpId="0"/>
      <p:bldP spid="5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C29147-E85E-06AE-7F4E-0F51EB274D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DC29147-E85E-06AE-7F4E-0F51EB274DC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92B54D2-A3E1-F89A-79CC-56EC2AE3420C}"/>
              </a:ext>
            </a:extLst>
          </p:cNvPr>
          <p:cNvSpPr/>
          <p:nvPr/>
        </p:nvSpPr>
        <p:spPr>
          <a:xfrm>
            <a:off x="8019942" y="1822704"/>
            <a:ext cx="803562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2E818-A63A-C60F-C204-1A6C4BD4F1A4}"/>
              </a:ext>
            </a:extLst>
          </p:cNvPr>
          <p:cNvSpPr/>
          <p:nvPr/>
        </p:nvSpPr>
        <p:spPr>
          <a:xfrm>
            <a:off x="8823505" y="1777746"/>
            <a:ext cx="296766" cy="12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40E5B-BF39-4557-77F3-23C25A5723C6}"/>
              </a:ext>
            </a:extLst>
          </p:cNvPr>
          <p:cNvSpPr/>
          <p:nvPr/>
        </p:nvSpPr>
        <p:spPr>
          <a:xfrm>
            <a:off x="8823504" y="1945090"/>
            <a:ext cx="296766" cy="12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Related image">
            <a:extLst>
              <a:ext uri="{FF2B5EF4-FFF2-40B4-BE49-F238E27FC236}">
                <a16:creationId xmlns:a16="http://schemas.microsoft.com/office/drawing/2014/main" id="{4D560D93-6329-9099-FA61-EB2039020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88FAF-63C7-1E17-1579-893AA1DC2737}"/>
              </a:ext>
            </a:extLst>
          </p:cNvPr>
          <p:cNvSpPr txBox="1"/>
          <p:nvPr/>
        </p:nvSpPr>
        <p:spPr>
          <a:xfrm>
            <a:off x="937549" y="147527"/>
            <a:ext cx="103142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Behaviors recovered by inferred costs for Simulated Subject 1 and Weight Set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CA56BF-A52E-B8E5-48E6-A8073F9AA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56" y="1527858"/>
            <a:ext cx="4885607" cy="4992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C37B1-1BF7-42D4-25D3-039666686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36" y="1527858"/>
            <a:ext cx="4760377" cy="4992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5EB8FD-343E-E462-EAEF-5A1D3E5EF5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35" t="47106" r="51469" b="9544"/>
          <a:stretch/>
        </p:blipFill>
        <p:spPr>
          <a:xfrm>
            <a:off x="3380145" y="1727835"/>
            <a:ext cx="1737360" cy="2164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9A8489-F2B2-49D1-C288-20E15F3D2D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506" t="3998" r="14998" b="52652"/>
          <a:stretch/>
        </p:blipFill>
        <p:spPr>
          <a:xfrm>
            <a:off x="1676864" y="3881755"/>
            <a:ext cx="1737360" cy="21640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1759A9-C389-9119-DAAE-3A39FA0B94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12" t="4403" r="14993" b="52145"/>
          <a:stretch/>
        </p:blipFill>
        <p:spPr>
          <a:xfrm>
            <a:off x="7039321" y="3912024"/>
            <a:ext cx="1758340" cy="21688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43394E-A5A9-1941-BE87-6EDE5AF90C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86" t="47855" r="50987" b="8693"/>
          <a:stretch/>
        </p:blipFill>
        <p:spPr>
          <a:xfrm>
            <a:off x="8751114" y="1750314"/>
            <a:ext cx="1737606" cy="217766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6C8D79-5921-ABE8-A943-E12843DA137F}"/>
              </a:ext>
            </a:extLst>
          </p:cNvPr>
          <p:cNvCxnSpPr>
            <a:cxnSpLocks/>
          </p:cNvCxnSpPr>
          <p:nvPr/>
        </p:nvCxnSpPr>
        <p:spPr>
          <a:xfrm>
            <a:off x="10677437" y="2972302"/>
            <a:ext cx="344131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D49A0A-3916-0EC8-6B30-75E8BD6B9BB0}"/>
              </a:ext>
            </a:extLst>
          </p:cNvPr>
          <p:cNvSpPr txBox="1"/>
          <p:nvPr/>
        </p:nvSpPr>
        <p:spPr>
          <a:xfrm>
            <a:off x="10573564" y="2616605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Reference Behavior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E86F89-BB64-334A-EFE5-F9E968190438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246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C29147-E85E-06AE-7F4E-0F51EB274D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DC29147-E85E-06AE-7F4E-0F51EB274DC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57ED659-566A-8FC4-7350-30625EE1CF81}"/>
              </a:ext>
            </a:extLst>
          </p:cNvPr>
          <p:cNvSpPr txBox="1"/>
          <p:nvPr/>
        </p:nvSpPr>
        <p:spPr>
          <a:xfrm>
            <a:off x="929180" y="185607"/>
            <a:ext cx="102056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Both IOC approaches had equal behavioral predictive power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B54D2-A3E1-F89A-79CC-56EC2AE3420C}"/>
              </a:ext>
            </a:extLst>
          </p:cNvPr>
          <p:cNvSpPr/>
          <p:nvPr/>
        </p:nvSpPr>
        <p:spPr>
          <a:xfrm>
            <a:off x="8089392" y="1822704"/>
            <a:ext cx="803562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2E818-A63A-C60F-C204-1A6C4BD4F1A4}"/>
              </a:ext>
            </a:extLst>
          </p:cNvPr>
          <p:cNvSpPr/>
          <p:nvPr/>
        </p:nvSpPr>
        <p:spPr>
          <a:xfrm>
            <a:off x="8892955" y="1777746"/>
            <a:ext cx="296766" cy="12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40E5B-BF39-4557-77F3-23C25A5723C6}"/>
              </a:ext>
            </a:extLst>
          </p:cNvPr>
          <p:cNvSpPr/>
          <p:nvPr/>
        </p:nvSpPr>
        <p:spPr>
          <a:xfrm>
            <a:off x="8892954" y="1945090"/>
            <a:ext cx="296766" cy="12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Related image">
            <a:extLst>
              <a:ext uri="{FF2B5EF4-FFF2-40B4-BE49-F238E27FC236}">
                <a16:creationId xmlns:a16="http://schemas.microsoft.com/office/drawing/2014/main" id="{4D560D93-6329-9099-FA61-EB2039020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D4EC2B-2464-06D8-10B8-8E598650F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610" y="1566468"/>
            <a:ext cx="9884780" cy="48969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17275-FCAF-C105-F90C-5B62260772FD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1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1457D0-2E32-C4F4-10C1-1E69E2521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4" y="1398761"/>
            <a:ext cx="11927959" cy="4946712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C29147-E85E-06AE-7F4E-0F51EB274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167509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DC29147-E85E-06AE-7F4E-0F51EB274DC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57ED659-566A-8FC4-7350-30625EE1CF81}"/>
              </a:ext>
            </a:extLst>
          </p:cNvPr>
          <p:cNvSpPr txBox="1"/>
          <p:nvPr/>
        </p:nvSpPr>
        <p:spPr>
          <a:xfrm>
            <a:off x="503981" y="147527"/>
            <a:ext cx="1100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Cost Weight Posterior Distributions for Simulated Subject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B54D2-A3E1-F89A-79CC-56EC2AE3420C}"/>
              </a:ext>
            </a:extLst>
          </p:cNvPr>
          <p:cNvSpPr/>
          <p:nvPr/>
        </p:nvSpPr>
        <p:spPr>
          <a:xfrm>
            <a:off x="8089392" y="1822704"/>
            <a:ext cx="803562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2E818-A63A-C60F-C204-1A6C4BD4F1A4}"/>
              </a:ext>
            </a:extLst>
          </p:cNvPr>
          <p:cNvSpPr/>
          <p:nvPr/>
        </p:nvSpPr>
        <p:spPr>
          <a:xfrm>
            <a:off x="8892955" y="1777746"/>
            <a:ext cx="296766" cy="12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40E5B-BF39-4557-77F3-23C25A5723C6}"/>
              </a:ext>
            </a:extLst>
          </p:cNvPr>
          <p:cNvSpPr/>
          <p:nvPr/>
        </p:nvSpPr>
        <p:spPr>
          <a:xfrm>
            <a:off x="8892954" y="1945090"/>
            <a:ext cx="296766" cy="12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Related image">
            <a:extLst>
              <a:ext uri="{FF2B5EF4-FFF2-40B4-BE49-F238E27FC236}">
                <a16:creationId xmlns:a16="http://schemas.microsoft.com/office/drawing/2014/main" id="{4D560D93-6329-9099-FA61-EB2039020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3E41AF-C74E-2AC2-FBE0-B4A13A83FB26}"/>
              </a:ext>
            </a:extLst>
          </p:cNvPr>
          <p:cNvSpPr/>
          <p:nvPr/>
        </p:nvSpPr>
        <p:spPr>
          <a:xfrm>
            <a:off x="4764064" y="2494280"/>
            <a:ext cx="7216685" cy="3472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1B1932-63AF-61B9-F78C-34D22319E520}"/>
              </a:ext>
            </a:extLst>
          </p:cNvPr>
          <p:cNvSpPr/>
          <p:nvPr/>
        </p:nvSpPr>
        <p:spPr>
          <a:xfrm>
            <a:off x="4763169" y="2271710"/>
            <a:ext cx="7216685" cy="234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ED29275-BE7A-064C-4DF1-43844E5E12D7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32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BA56352-7A50-4659-B69D-0CB42428275A}"/>
              </a:ext>
            </a:extLst>
          </p:cNvPr>
          <p:cNvSpPr txBox="1">
            <a:spLocks/>
          </p:cNvSpPr>
          <p:nvPr/>
        </p:nvSpPr>
        <p:spPr>
          <a:xfrm>
            <a:off x="5639814" y="4856960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94F8D-76DC-4F8F-9C8C-335196F26935}"/>
              </a:ext>
            </a:extLst>
          </p:cNvPr>
          <p:cNvSpPr txBox="1"/>
          <p:nvPr/>
        </p:nvSpPr>
        <p:spPr>
          <a:xfrm>
            <a:off x="393539" y="814993"/>
            <a:ext cx="7033437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Walking on a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split-belt treadmill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is a common paradigm to study adaptive walking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Commonly studied spatiotemporal gait features</a:t>
            </a:r>
            <a:endParaRPr kumimoji="0" lang="en-US" sz="5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-2482693" y="3742351"/>
            <a:ext cx="310706" cy="1491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61AB5A-9510-4269-9573-80EFB20AC714}"/>
              </a:ext>
            </a:extLst>
          </p:cNvPr>
          <p:cNvSpPr txBox="1"/>
          <p:nvPr/>
        </p:nvSpPr>
        <p:spPr>
          <a:xfrm>
            <a:off x="784599" y="6536006"/>
            <a:ext cx="243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[1] Reisman et al.,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Brain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(2007)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504466" y="4450206"/>
            <a:ext cx="387983" cy="2881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bandicam 2021-12-09 12-05-00-23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12" end="3330"/>
                </p14:media>
              </p:ext>
            </p:extLst>
          </p:nvPr>
        </p:nvPicPr>
        <p:blipFill rotWithShape="1">
          <a:blip r:embed="rId5"/>
          <a:srcRect t="5150"/>
          <a:stretch>
            <a:fillRect/>
          </a:stretch>
        </p:blipFill>
        <p:spPr>
          <a:xfrm>
            <a:off x="8109131" y="1113252"/>
            <a:ext cx="3201136" cy="1567739"/>
          </a:xfrm>
          <a:prstGeom prst="rect">
            <a:avLst/>
          </a:prstGeom>
        </p:spPr>
      </p:pic>
      <p:pic>
        <p:nvPicPr>
          <p:cNvPr id="2" name="Picture 8" descr="Related image">
            <a:extLst>
              <a:ext uri="{FF2B5EF4-FFF2-40B4-BE49-F238E27FC236}">
                <a16:creationId xmlns:a16="http://schemas.microsoft.com/office/drawing/2014/main" id="{86F46711-72BA-119A-09FF-B2CF68CC7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5D123A-10C2-9484-80CC-E3486E04886B}"/>
              </a:ext>
            </a:extLst>
          </p:cNvPr>
          <p:cNvSpPr txBox="1"/>
          <p:nvPr/>
        </p:nvSpPr>
        <p:spPr>
          <a:xfrm>
            <a:off x="436418" y="120385"/>
            <a:ext cx="1131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Energy cost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may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 also drive </a:t>
            </a: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l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earning in novel </a:t>
            </a: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c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onditions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9A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957747" y="4268659"/>
            <a:ext cx="443109" cy="3804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FE18CFA-FBA1-690F-C0DC-CF256DE442AA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5</a:t>
            </a:fld>
            <a:endParaRPr lang="en-US" dirty="0"/>
          </a:p>
        </p:txBody>
      </p:sp>
      <p:pic>
        <p:nvPicPr>
          <p:cNvPr id="50" name="Picture 2" descr="The gait cycle. Depicted is one gait cycle, with the right leg... | Download Scientific Diagram">
            <a:extLst>
              <a:ext uri="{FF2B5EF4-FFF2-40B4-BE49-F238E27FC236}">
                <a16:creationId xmlns:a16="http://schemas.microsoft.com/office/drawing/2014/main" id="{B48B8D45-2A0B-C5A4-2F8D-C8E8300B4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2" b="28882"/>
          <a:stretch/>
        </p:blipFill>
        <p:spPr bwMode="auto">
          <a:xfrm>
            <a:off x="4609502" y="3743240"/>
            <a:ext cx="7273966" cy="192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21AFAD5-C781-B8FE-9B97-41129E2B7FA3}"/>
              </a:ext>
            </a:extLst>
          </p:cNvPr>
          <p:cNvCxnSpPr>
            <a:cxnSpLocks/>
          </p:cNvCxnSpPr>
          <p:nvPr/>
        </p:nvCxnSpPr>
        <p:spPr>
          <a:xfrm flipV="1">
            <a:off x="4716063" y="6254579"/>
            <a:ext cx="7275309" cy="32967"/>
          </a:xfrm>
          <a:prstGeom prst="straightConnector1">
            <a:avLst/>
          </a:prstGeom>
          <a:ln w="50800" cap="rnd">
            <a:solidFill>
              <a:schemeClr val="accent2">
                <a:lumMod val="50000"/>
              </a:schemeClr>
            </a:solidFill>
            <a:round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C1442B6-D2DB-152B-5821-C48DDB8A2B41}"/>
              </a:ext>
            </a:extLst>
          </p:cNvPr>
          <p:cNvSpPr txBox="1"/>
          <p:nvPr/>
        </p:nvSpPr>
        <p:spPr>
          <a:xfrm>
            <a:off x="4716063" y="3136223"/>
            <a:ext cx="1173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Fast </a:t>
            </a:r>
          </a:p>
          <a:p>
            <a:pPr algn="ctr"/>
            <a:r>
              <a:rPr lang="en-US" sz="1600" dirty="0"/>
              <a:t>Heel-Strike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D81BBC-1501-7889-EB10-06E59192EDAD}"/>
              </a:ext>
            </a:extLst>
          </p:cNvPr>
          <p:cNvSpPr txBox="1"/>
          <p:nvPr/>
        </p:nvSpPr>
        <p:spPr>
          <a:xfrm>
            <a:off x="7644344" y="3098031"/>
            <a:ext cx="1173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378581"/>
                </a:solidFill>
              </a:rPr>
              <a:t>Slow </a:t>
            </a:r>
          </a:p>
          <a:p>
            <a:pPr algn="ctr"/>
            <a:r>
              <a:rPr lang="en-US" sz="1600" dirty="0">
                <a:solidFill>
                  <a:srgbClr val="378581"/>
                </a:solidFill>
              </a:rPr>
              <a:t>Heel-Strike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A46423F-0F23-6E1E-37EE-F4ECDEB00E14}"/>
              </a:ext>
            </a:extLst>
          </p:cNvPr>
          <p:cNvSpPr txBox="1"/>
          <p:nvPr/>
        </p:nvSpPr>
        <p:spPr>
          <a:xfrm>
            <a:off x="10433953" y="3136223"/>
            <a:ext cx="1173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Fast </a:t>
            </a:r>
          </a:p>
          <a:p>
            <a:pPr algn="ctr"/>
            <a:r>
              <a:rPr lang="en-US" sz="1600" dirty="0"/>
              <a:t>Heel-Strike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E1F150-F35B-FBBC-20AD-42C8B0226FD7}"/>
              </a:ext>
            </a:extLst>
          </p:cNvPr>
          <p:cNvSpPr txBox="1"/>
          <p:nvPr/>
        </p:nvSpPr>
        <p:spPr>
          <a:xfrm>
            <a:off x="11194821" y="5847425"/>
            <a:ext cx="1047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9A0000"/>
                </a:solidFill>
              </a:rPr>
              <a:t>Time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54F74C3-4C7F-4B83-9508-04391AFCBE41}"/>
              </a:ext>
            </a:extLst>
          </p:cNvPr>
          <p:cNvCxnSpPr>
            <a:cxnSpLocks/>
          </p:cNvCxnSpPr>
          <p:nvPr/>
        </p:nvCxnSpPr>
        <p:spPr>
          <a:xfrm>
            <a:off x="5264858" y="6207111"/>
            <a:ext cx="0" cy="201695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278FC9E-95ED-661B-FF55-F8278E772487}"/>
              </a:ext>
            </a:extLst>
          </p:cNvPr>
          <p:cNvCxnSpPr>
            <a:cxnSpLocks/>
          </p:cNvCxnSpPr>
          <p:nvPr/>
        </p:nvCxnSpPr>
        <p:spPr>
          <a:xfrm>
            <a:off x="11117312" y="6161351"/>
            <a:ext cx="0" cy="201695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DD369F-77E4-89CA-BA01-F9D49AA11CC0}"/>
              </a:ext>
            </a:extLst>
          </p:cNvPr>
          <p:cNvCxnSpPr>
            <a:cxnSpLocks/>
          </p:cNvCxnSpPr>
          <p:nvPr/>
        </p:nvCxnSpPr>
        <p:spPr>
          <a:xfrm>
            <a:off x="8165871" y="6214243"/>
            <a:ext cx="0" cy="201695"/>
          </a:xfrm>
          <a:prstGeom prst="line">
            <a:avLst/>
          </a:prstGeom>
          <a:ln w="57150">
            <a:solidFill>
              <a:srgbClr val="1F7F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15AA197-B256-174A-EAC8-822DE0E9DA4A}"/>
                  </a:ext>
                </a:extLst>
              </p:cNvPr>
              <p:cNvSpPr txBox="1"/>
              <p:nvPr/>
            </p:nvSpPr>
            <p:spPr>
              <a:xfrm>
                <a:off x="660519" y="5391792"/>
                <a:ext cx="4045058" cy="659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𝑆𝐿𝐴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44A6A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44A6A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15AA197-B256-174A-EAC8-822DE0E9D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19" y="5391792"/>
                <a:ext cx="4045058" cy="6598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42E7FD-6663-3B39-1C73-4377DEE18317}"/>
                  </a:ext>
                </a:extLst>
              </p:cNvPr>
              <p:cNvSpPr txBox="1"/>
              <p:nvPr/>
            </p:nvSpPr>
            <p:spPr>
              <a:xfrm>
                <a:off x="7368626" y="6439809"/>
                <a:ext cx="15834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ct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44A6A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44A6A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44A6A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sSub>
                      <m:sSubPr>
                        <m:ctrlPr>
                          <a:rPr lang="en-US" i="1">
                            <a:solidFill>
                              <a:srgbClr val="44A6A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44A6A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4A6A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44A6A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242E7FD-6663-3B39-1C73-4377DEE18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626" y="6439809"/>
                <a:ext cx="1583474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30D99-8162-C2B5-A466-D0F8E7FD5195}"/>
                  </a:ext>
                </a:extLst>
              </p:cNvPr>
              <p:cNvSpPr txBox="1"/>
              <p:nvPr/>
            </p:nvSpPr>
            <p:spPr>
              <a:xfrm>
                <a:off x="10358712" y="6400760"/>
                <a:ext cx="1583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ct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8D30D99-8162-C2B5-A466-D0F8E7FD5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712" y="6400760"/>
                <a:ext cx="1583473" cy="369332"/>
              </a:xfrm>
              <a:prstGeom prst="rect">
                <a:avLst/>
              </a:prstGeom>
              <a:blipFill>
                <a:blip r:embed="rId10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0110A9-7665-FEEC-32AD-71A18B3455AC}"/>
                  </a:ext>
                </a:extLst>
              </p:cNvPr>
              <p:cNvSpPr txBox="1"/>
              <p:nvPr/>
            </p:nvSpPr>
            <p:spPr>
              <a:xfrm>
                <a:off x="4310914" y="6402803"/>
                <a:ext cx="1883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ct val="0"/>
                  </a:spcBef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0110A9-7665-FEEC-32AD-71A18B345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914" y="6402803"/>
                <a:ext cx="1883499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1C361A5-D785-AE55-B592-1C1CD4AADBFC}"/>
              </a:ext>
            </a:extLst>
          </p:cNvPr>
          <p:cNvCxnSpPr>
            <a:cxnSpLocks/>
          </p:cNvCxnSpPr>
          <p:nvPr/>
        </p:nvCxnSpPr>
        <p:spPr>
          <a:xfrm>
            <a:off x="7775086" y="5607891"/>
            <a:ext cx="794672" cy="0"/>
          </a:xfrm>
          <a:prstGeom prst="straightConnector1">
            <a:avLst/>
          </a:prstGeom>
          <a:ln w="50800" cap="rnd">
            <a:solidFill>
              <a:srgbClr val="37858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9409B2-C9C1-3DC6-2120-876844C1211E}"/>
                  </a:ext>
                </a:extLst>
              </p:cNvPr>
              <p:cNvSpPr txBox="1"/>
              <p:nvPr/>
            </p:nvSpPr>
            <p:spPr>
              <a:xfrm>
                <a:off x="7426976" y="5581265"/>
                <a:ext cx="1364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7858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37858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37858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7858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3785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9409B2-C9C1-3DC6-2120-876844C12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976" y="5581265"/>
                <a:ext cx="1364309" cy="369332"/>
              </a:xfrm>
              <a:prstGeom prst="rect">
                <a:avLst/>
              </a:prstGeom>
              <a:blipFill>
                <a:blip r:embed="rId12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991BF86-200D-E002-4CC3-7F223CC1E30D}"/>
              </a:ext>
            </a:extLst>
          </p:cNvPr>
          <p:cNvCxnSpPr>
            <a:cxnSpLocks/>
          </p:cNvCxnSpPr>
          <p:nvPr/>
        </p:nvCxnSpPr>
        <p:spPr>
          <a:xfrm flipV="1">
            <a:off x="4822495" y="5601086"/>
            <a:ext cx="817319" cy="6902"/>
          </a:xfrm>
          <a:prstGeom prst="straightConnector1">
            <a:avLst/>
          </a:prstGeom>
          <a:ln w="508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092189-5D28-24E9-2373-C62688B0CB03}"/>
                  </a:ext>
                </a:extLst>
              </p:cNvPr>
              <p:cNvSpPr txBox="1"/>
              <p:nvPr/>
            </p:nvSpPr>
            <p:spPr>
              <a:xfrm>
                <a:off x="4501162" y="5595872"/>
                <a:ext cx="13643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3092189-5D28-24E9-2373-C62688B0C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162" y="5595872"/>
                <a:ext cx="136430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801105F-EB8B-55B3-58A0-8C3434F10A77}"/>
                  </a:ext>
                </a:extLst>
              </p:cNvPr>
              <p:cNvSpPr txBox="1"/>
              <p:nvPr/>
            </p:nvSpPr>
            <p:spPr>
              <a:xfrm>
                <a:off x="458875" y="3813285"/>
                <a:ext cx="3263581" cy="659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i="1" smtClean="0">
                              <a:solidFill>
                                <a:srgbClr val="44A6A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rgbClr val="44A6A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solidFill>
                                    <a:srgbClr val="44A6A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801105F-EB8B-55B3-58A0-8C3434F10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75" y="3813285"/>
                <a:ext cx="3263581" cy="65986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A3BF426-35CE-FCE1-4263-FB7E05EF4FD2}"/>
              </a:ext>
            </a:extLst>
          </p:cNvPr>
          <p:cNvCxnSpPr>
            <a:cxnSpLocks/>
          </p:cNvCxnSpPr>
          <p:nvPr/>
        </p:nvCxnSpPr>
        <p:spPr>
          <a:xfrm>
            <a:off x="5691801" y="4997421"/>
            <a:ext cx="0" cy="7289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48BFEA4-44DC-4F94-1503-179FC1F379A8}"/>
              </a:ext>
            </a:extLst>
          </p:cNvPr>
          <p:cNvCxnSpPr>
            <a:cxnSpLocks/>
          </p:cNvCxnSpPr>
          <p:nvPr/>
        </p:nvCxnSpPr>
        <p:spPr>
          <a:xfrm flipH="1">
            <a:off x="4800193" y="5049483"/>
            <a:ext cx="22302" cy="65677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8998640-BAB3-A3D4-86FC-9F11D9A4AF9A}"/>
              </a:ext>
            </a:extLst>
          </p:cNvPr>
          <p:cNvCxnSpPr>
            <a:cxnSpLocks/>
          </p:cNvCxnSpPr>
          <p:nvPr/>
        </p:nvCxnSpPr>
        <p:spPr>
          <a:xfrm>
            <a:off x="8569758" y="4946363"/>
            <a:ext cx="0" cy="7289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2346B0-4476-A25B-9527-66C86BD132DA}"/>
              </a:ext>
            </a:extLst>
          </p:cNvPr>
          <p:cNvCxnSpPr>
            <a:cxnSpLocks/>
          </p:cNvCxnSpPr>
          <p:nvPr/>
        </p:nvCxnSpPr>
        <p:spPr>
          <a:xfrm flipH="1">
            <a:off x="7739110" y="5018495"/>
            <a:ext cx="22302" cy="65677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24AB04A-439D-B6CC-E6CC-E963C3C9F9AE}"/>
              </a:ext>
            </a:extLst>
          </p:cNvPr>
          <p:cNvCxnSpPr>
            <a:cxnSpLocks/>
          </p:cNvCxnSpPr>
          <p:nvPr/>
        </p:nvCxnSpPr>
        <p:spPr>
          <a:xfrm>
            <a:off x="8434742" y="6419066"/>
            <a:ext cx="2481923" cy="0"/>
          </a:xfrm>
          <a:prstGeom prst="straightConnector1">
            <a:avLst/>
          </a:prstGeom>
          <a:ln w="50800" cap="rnd">
            <a:solidFill>
              <a:schemeClr val="tx1"/>
            </a:solidFill>
            <a:round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910FEF-5CAB-6209-3D46-03A0D40072DE}"/>
                  </a:ext>
                </a:extLst>
              </p:cNvPr>
              <p:cNvSpPr txBox="1"/>
              <p:nvPr/>
            </p:nvSpPr>
            <p:spPr>
              <a:xfrm>
                <a:off x="8907659" y="6406862"/>
                <a:ext cx="1883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910FEF-5CAB-6209-3D46-03A0D4007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659" y="6406862"/>
                <a:ext cx="188349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E52FEBE-FBD7-91C1-B543-01F7E668FE0B}"/>
              </a:ext>
            </a:extLst>
          </p:cNvPr>
          <p:cNvCxnSpPr>
            <a:cxnSpLocks/>
          </p:cNvCxnSpPr>
          <p:nvPr/>
        </p:nvCxnSpPr>
        <p:spPr>
          <a:xfrm flipV="1">
            <a:off x="5519199" y="6438685"/>
            <a:ext cx="2427082" cy="3679"/>
          </a:xfrm>
          <a:prstGeom prst="straightConnector1">
            <a:avLst/>
          </a:prstGeom>
          <a:ln w="50800" cap="rnd">
            <a:solidFill>
              <a:srgbClr val="378581"/>
            </a:solidFill>
            <a:round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927A774-A6C1-3EC3-5E00-4824761631E2}"/>
                  </a:ext>
                </a:extLst>
              </p:cNvPr>
              <p:cNvSpPr txBox="1"/>
              <p:nvPr/>
            </p:nvSpPr>
            <p:spPr>
              <a:xfrm>
                <a:off x="5900735" y="6415602"/>
                <a:ext cx="18834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7858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37858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7858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37858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  <m:r>
                            <a:rPr lang="en-US" i="1">
                              <a:solidFill>
                                <a:srgbClr val="37858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a:rPr lang="en-US" b="0" i="1" smtClean="0">
                              <a:solidFill>
                                <a:srgbClr val="37858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37858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927A774-A6C1-3EC3-5E00-482476163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735" y="6415602"/>
                <a:ext cx="188349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A7EC0E21-D92E-21C2-5B71-B7DA4649069D}"/>
              </a:ext>
            </a:extLst>
          </p:cNvPr>
          <p:cNvSpPr txBox="1"/>
          <p:nvPr/>
        </p:nvSpPr>
        <p:spPr>
          <a:xfrm>
            <a:off x="483303" y="3411595"/>
            <a:ext cx="32961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b="1" noProof="0" dirty="0">
                <a:solidFill>
                  <a:srgbClr val="9A0000"/>
                </a:solidFill>
                <a:latin typeface="Calibri" panose="020F0502020204030204"/>
              </a:rPr>
              <a:t>Step Time Asymmetry</a:t>
            </a:r>
            <a:endParaRPr lang="en-US" sz="2000" b="1" dirty="0">
              <a:solidFill>
                <a:srgbClr val="9A00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967E42F-D153-FEFE-3AB1-7BD9EF098F0C}"/>
              </a:ext>
            </a:extLst>
          </p:cNvPr>
          <p:cNvSpPr txBox="1"/>
          <p:nvPr/>
        </p:nvSpPr>
        <p:spPr>
          <a:xfrm>
            <a:off x="698457" y="4957829"/>
            <a:ext cx="30450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noProof="0" dirty="0">
                <a:solidFill>
                  <a:srgbClr val="9A0000"/>
                </a:solidFill>
                <a:latin typeface="Calibri" panose="020F0502020204030204"/>
              </a:rPr>
              <a:t>Step Length Asymmetry</a:t>
            </a:r>
            <a:endParaRPr lang="en-US" sz="2000" b="1" dirty="0">
              <a:solidFill>
                <a:srgbClr val="9A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8B07B6C-4B11-7913-3968-65AD63AAC595}"/>
              </a:ext>
            </a:extLst>
          </p:cNvPr>
          <p:cNvSpPr/>
          <p:nvPr/>
        </p:nvSpPr>
        <p:spPr>
          <a:xfrm>
            <a:off x="8976629" y="3606182"/>
            <a:ext cx="1500591" cy="194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A3C631-C9AC-A0E8-D30E-8F0EBA0579BD}"/>
              </a:ext>
            </a:extLst>
          </p:cNvPr>
          <p:cNvSpPr/>
          <p:nvPr/>
        </p:nvSpPr>
        <p:spPr>
          <a:xfrm>
            <a:off x="6096000" y="3720998"/>
            <a:ext cx="1559711" cy="183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1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9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2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5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8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1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4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7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3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6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9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2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  <p:bldLst>
      <p:bldP spid="52" grpId="0"/>
      <p:bldP spid="53" grpId="0"/>
      <p:bldP spid="54" grpId="0"/>
      <p:bldP spid="55" grpId="0"/>
      <p:bldP spid="55" grpId="1"/>
      <p:bldP spid="59" grpId="0"/>
      <p:bldP spid="60" grpId="0"/>
      <p:bldP spid="60" grpId="1"/>
      <p:bldP spid="61" grpId="0"/>
      <p:bldP spid="61" grpId="1"/>
      <p:bldP spid="63" grpId="0"/>
      <p:bldP spid="63" grpId="1"/>
      <p:bldP spid="65" grpId="0"/>
      <p:bldP spid="67" grpId="0"/>
      <p:bldP spid="68" grpId="0"/>
      <p:bldP spid="81" grpId="0"/>
      <p:bldP spid="81" grpId="1"/>
      <p:bldP spid="83" grpId="0"/>
      <p:bldP spid="83" grpId="1"/>
      <p:bldP spid="85" grpId="0"/>
      <p:bldP spid="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C29147-E85E-06AE-7F4E-0F51EB274D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DC29147-E85E-06AE-7F4E-0F51EB274DC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57ED659-566A-8FC4-7350-30625EE1CF81}"/>
              </a:ext>
            </a:extLst>
          </p:cNvPr>
          <p:cNvSpPr txBox="1"/>
          <p:nvPr/>
        </p:nvSpPr>
        <p:spPr>
          <a:xfrm>
            <a:off x="1378040" y="185607"/>
            <a:ext cx="9435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The Feature-Reduced Inference Performed Better than the Naïve Inference in Cost Recovery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B54D2-A3E1-F89A-79CC-56EC2AE3420C}"/>
              </a:ext>
            </a:extLst>
          </p:cNvPr>
          <p:cNvSpPr/>
          <p:nvPr/>
        </p:nvSpPr>
        <p:spPr>
          <a:xfrm>
            <a:off x="8089392" y="1822704"/>
            <a:ext cx="803562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2E818-A63A-C60F-C204-1A6C4BD4F1A4}"/>
              </a:ext>
            </a:extLst>
          </p:cNvPr>
          <p:cNvSpPr/>
          <p:nvPr/>
        </p:nvSpPr>
        <p:spPr>
          <a:xfrm>
            <a:off x="8892955" y="1777746"/>
            <a:ext cx="296766" cy="12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40E5B-BF39-4557-77F3-23C25A5723C6}"/>
              </a:ext>
            </a:extLst>
          </p:cNvPr>
          <p:cNvSpPr/>
          <p:nvPr/>
        </p:nvSpPr>
        <p:spPr>
          <a:xfrm>
            <a:off x="8892954" y="1945090"/>
            <a:ext cx="296766" cy="12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Related image">
            <a:extLst>
              <a:ext uri="{FF2B5EF4-FFF2-40B4-BE49-F238E27FC236}">
                <a16:creationId xmlns:a16="http://schemas.microsoft.com/office/drawing/2014/main" id="{4D560D93-6329-9099-FA61-EB2039020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F123FA-74A1-8989-E3B8-97565C39E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231" y="1476603"/>
            <a:ext cx="10113537" cy="50100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8C06AC-8434-221C-7758-0DF31A1B3DB3}"/>
              </a:ext>
            </a:extLst>
          </p:cNvPr>
          <p:cNvCxnSpPr/>
          <p:nvPr/>
        </p:nvCxnSpPr>
        <p:spPr>
          <a:xfrm>
            <a:off x="706056" y="3429000"/>
            <a:ext cx="0" cy="152496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FC4D9FB-8A34-8627-EF2B-8409702973F0}"/>
              </a:ext>
            </a:extLst>
          </p:cNvPr>
          <p:cNvSpPr txBox="1"/>
          <p:nvPr/>
        </p:nvSpPr>
        <p:spPr>
          <a:xfrm>
            <a:off x="250586" y="3440213"/>
            <a:ext cx="430887" cy="148534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recovery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6A18C8-3456-3C04-0A51-98B1B25335E1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76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C29147-E85E-06AE-7F4E-0F51EB274D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DC29147-E85E-06AE-7F4E-0F51EB274DC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92B54D2-A3E1-F89A-79CC-56EC2AE3420C}"/>
              </a:ext>
            </a:extLst>
          </p:cNvPr>
          <p:cNvSpPr/>
          <p:nvPr/>
        </p:nvSpPr>
        <p:spPr>
          <a:xfrm>
            <a:off x="8089392" y="1822704"/>
            <a:ext cx="803562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2E818-A63A-C60F-C204-1A6C4BD4F1A4}"/>
              </a:ext>
            </a:extLst>
          </p:cNvPr>
          <p:cNvSpPr/>
          <p:nvPr/>
        </p:nvSpPr>
        <p:spPr>
          <a:xfrm>
            <a:off x="8892955" y="1777746"/>
            <a:ext cx="296766" cy="12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40E5B-BF39-4557-77F3-23C25A5723C6}"/>
              </a:ext>
            </a:extLst>
          </p:cNvPr>
          <p:cNvSpPr/>
          <p:nvPr/>
        </p:nvSpPr>
        <p:spPr>
          <a:xfrm>
            <a:off x="8892954" y="1945090"/>
            <a:ext cx="296766" cy="12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Related image">
            <a:extLst>
              <a:ext uri="{FF2B5EF4-FFF2-40B4-BE49-F238E27FC236}">
                <a16:creationId xmlns:a16="http://schemas.microsoft.com/office/drawing/2014/main" id="{4D560D93-6329-9099-FA61-EB2039020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A2C25F-199A-48D9-8FFF-5D3105839668}"/>
              </a:ext>
            </a:extLst>
          </p:cNvPr>
          <p:cNvSpPr txBox="1"/>
          <p:nvPr/>
        </p:nvSpPr>
        <p:spPr>
          <a:xfrm>
            <a:off x="1473733" y="184180"/>
            <a:ext cx="924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Key Points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F50998-6649-687C-831A-A944BB77317B}"/>
              </a:ext>
            </a:extLst>
          </p:cNvPr>
          <p:cNvSpPr txBox="1"/>
          <p:nvPr/>
        </p:nvSpPr>
        <p:spPr>
          <a:xfrm>
            <a:off x="347342" y="1099931"/>
            <a:ext cx="10801921" cy="48320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</a:t>
            </a:r>
            <a:r>
              <a:rPr lang="en-US" sz="2400" b="1" dirty="0"/>
              <a:t> Feature-reduced</a:t>
            </a:r>
            <a:r>
              <a:rPr lang="en-US" sz="2400" dirty="0"/>
              <a:t> </a:t>
            </a:r>
            <a:r>
              <a:rPr lang="en-US" sz="2400" b="1" dirty="0"/>
              <a:t>Bayesian</a:t>
            </a:r>
            <a:r>
              <a:rPr lang="en-US" sz="2400" dirty="0"/>
              <a:t> inverse optimization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Reduced the cost space dimension</a:t>
            </a:r>
            <a:r>
              <a:rPr lang="en-US" sz="2400" b="1" dirty="0"/>
              <a:t> </a:t>
            </a:r>
            <a:r>
              <a:rPr lang="en-US" sz="2400" dirty="0"/>
              <a:t>from</a:t>
            </a:r>
            <a:r>
              <a:rPr lang="en-US" sz="2400" b="1" dirty="0"/>
              <a:t> </a:t>
            </a:r>
            <a:r>
              <a:rPr lang="en-US" sz="2400" dirty="0"/>
              <a:t>16 costs to </a:t>
            </a:r>
            <a:r>
              <a:rPr lang="en-US" sz="2400" b="1" dirty="0"/>
              <a:t>5</a:t>
            </a:r>
            <a:r>
              <a:rPr lang="en-US" sz="2400" dirty="0"/>
              <a:t> </a:t>
            </a:r>
            <a:r>
              <a:rPr lang="en-US" sz="2400" b="1" dirty="0"/>
              <a:t>intuitive cost clusters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The first basis consisted of </a:t>
            </a:r>
            <a:r>
              <a:rPr lang="en-US" sz="2400" b="1" dirty="0"/>
              <a:t>energetics</a:t>
            </a:r>
            <a:r>
              <a:rPr lang="en-US" sz="2400" dirty="0"/>
              <a:t> with VAF ~ 57%, as expected</a:t>
            </a:r>
            <a:endParaRPr lang="en-US" sz="2400" b="1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Provided a </a:t>
            </a:r>
            <a:r>
              <a:rPr lang="en-US" sz="2400" b="1" dirty="0"/>
              <a:t>distribution</a:t>
            </a:r>
            <a:r>
              <a:rPr lang="en-US" sz="2400" dirty="0"/>
              <a:t> of plausible cost component weights</a:t>
            </a:r>
            <a:endParaRPr lang="en-US" sz="1100" dirty="0"/>
          </a:p>
          <a:p>
            <a:pPr fontAlgn="base">
              <a:lnSpc>
                <a:spcPct val="150000"/>
              </a:lnSpc>
            </a:pPr>
            <a:endParaRPr lang="en-US" sz="2400" b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A comparison between two Naïve and Feature-reduced approaches showed that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dirty="0"/>
              <a:t>Both approaches predicted the </a:t>
            </a:r>
            <a:r>
              <a:rPr lang="en-US" sz="2400" b="1" dirty="0"/>
              <a:t>reference behavior </a:t>
            </a:r>
            <a:r>
              <a:rPr lang="en-US" sz="2400" dirty="0"/>
              <a:t>well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400" b="1" dirty="0"/>
              <a:t>Feature-reduced</a:t>
            </a:r>
            <a:r>
              <a:rPr lang="en-US" sz="2400" dirty="0"/>
              <a:t> approach recovered the </a:t>
            </a:r>
            <a:r>
              <a:rPr lang="en-US" sz="2400" b="1" dirty="0"/>
              <a:t>cost weights </a:t>
            </a:r>
            <a:r>
              <a:rPr lang="en-US" sz="2400" dirty="0"/>
              <a:t>better</a:t>
            </a:r>
            <a:endParaRPr lang="en-US" sz="2400" b="1" dirty="0"/>
          </a:p>
          <a:p>
            <a:pPr fontAlgn="base">
              <a:lnSpc>
                <a:spcPct val="150000"/>
              </a:lnSpc>
            </a:pPr>
            <a:endParaRPr lang="en-US" sz="2400" b="1" dirty="0"/>
          </a:p>
          <a:p>
            <a:pPr marL="457200" indent="-457200" algn="ctr" fontAlgn="base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9A0000"/>
                </a:solidFill>
              </a:rPr>
              <a:t>Feature-reduced</a:t>
            </a:r>
            <a:r>
              <a:rPr lang="en-US" sz="2800" dirty="0">
                <a:solidFill>
                  <a:srgbClr val="9A0000"/>
                </a:solidFill>
              </a:rPr>
              <a:t> IOC provides a more </a:t>
            </a:r>
            <a:r>
              <a:rPr lang="en-US" sz="2800" b="1" dirty="0">
                <a:solidFill>
                  <a:srgbClr val="9A0000"/>
                </a:solidFill>
              </a:rPr>
              <a:t>parsimonious representation of costs</a:t>
            </a:r>
            <a:r>
              <a:rPr lang="en-US" sz="2800" dirty="0">
                <a:solidFill>
                  <a:srgbClr val="9A0000"/>
                </a:solidFill>
              </a:rPr>
              <a:t> that may give rise to an observed behavior</a:t>
            </a: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E02F29C-0CD1-6B4B-6027-7EFCC8905479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6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C29147-E85E-06AE-7F4E-0F51EB274D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DC29147-E85E-06AE-7F4E-0F51EB274DC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92B54D2-A3E1-F89A-79CC-56EC2AE3420C}"/>
              </a:ext>
            </a:extLst>
          </p:cNvPr>
          <p:cNvSpPr/>
          <p:nvPr/>
        </p:nvSpPr>
        <p:spPr>
          <a:xfrm>
            <a:off x="8089392" y="1822704"/>
            <a:ext cx="803562" cy="21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62E818-A63A-C60F-C204-1A6C4BD4F1A4}"/>
              </a:ext>
            </a:extLst>
          </p:cNvPr>
          <p:cNvSpPr/>
          <p:nvPr/>
        </p:nvSpPr>
        <p:spPr>
          <a:xfrm>
            <a:off x="8892955" y="1777746"/>
            <a:ext cx="296766" cy="12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40E5B-BF39-4557-77F3-23C25A5723C6}"/>
              </a:ext>
            </a:extLst>
          </p:cNvPr>
          <p:cNvSpPr/>
          <p:nvPr/>
        </p:nvSpPr>
        <p:spPr>
          <a:xfrm>
            <a:off x="8892954" y="1945090"/>
            <a:ext cx="296766" cy="126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8" descr="Related image">
            <a:extLst>
              <a:ext uri="{FF2B5EF4-FFF2-40B4-BE49-F238E27FC236}">
                <a16:creationId xmlns:a16="http://schemas.microsoft.com/office/drawing/2014/main" id="{4D560D93-6329-9099-FA61-EB2039020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F50998-6649-687C-831A-A944BB77317B}"/>
              </a:ext>
            </a:extLst>
          </p:cNvPr>
          <p:cNvSpPr txBox="1"/>
          <p:nvPr/>
        </p:nvSpPr>
        <p:spPr>
          <a:xfrm>
            <a:off x="436073" y="1450741"/>
            <a:ext cx="11278131" cy="39549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Apply Feature-Reduced IOC to </a:t>
            </a:r>
            <a:r>
              <a:rPr lang="en-US" sz="2800" b="1" dirty="0">
                <a:solidFill>
                  <a:srgbClr val="000000"/>
                </a:solidFill>
                <a:cs typeface="Arial" panose="020B0604020202020204" pitchFamily="34" charset="0"/>
              </a:rPr>
              <a:t>behavioral</a:t>
            </a: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 data</a:t>
            </a:r>
          </a:p>
          <a:p>
            <a:pPr lvl="2" indent="-457200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sz="2600" b="1" dirty="0">
                <a:solidFill>
                  <a:srgbClr val="9A0000"/>
                </a:solidFill>
              </a:rPr>
              <a:t>Infer</a:t>
            </a:r>
            <a:r>
              <a:rPr lang="en-US" sz="2600" dirty="0">
                <a:solidFill>
                  <a:srgbClr val="9A0000"/>
                </a:solidFill>
              </a:rPr>
              <a:t> </a:t>
            </a:r>
            <a:r>
              <a:rPr lang="en-US" sz="2600" b="1" dirty="0">
                <a:solidFill>
                  <a:srgbClr val="9A0000"/>
                </a:solidFill>
              </a:rPr>
              <a:t>cost</a:t>
            </a:r>
            <a:r>
              <a:rPr lang="en-US" sz="2600" dirty="0">
                <a:solidFill>
                  <a:srgbClr val="9A0000"/>
                </a:solidFill>
              </a:rPr>
              <a:t> weight distributions from a </a:t>
            </a:r>
            <a:r>
              <a:rPr lang="en-US" sz="2600" b="1" dirty="0">
                <a:solidFill>
                  <a:srgbClr val="9A0000"/>
                </a:solidFill>
              </a:rPr>
              <a:t>subset of behaviors </a:t>
            </a:r>
          </a:p>
          <a:p>
            <a:pPr lvl="2" indent="-457200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r>
              <a:rPr lang="en-US" sz="2600" b="1" dirty="0">
                <a:solidFill>
                  <a:srgbClr val="9A0000"/>
                </a:solidFill>
              </a:rPr>
              <a:t>Make predictions </a:t>
            </a:r>
            <a:r>
              <a:rPr lang="en-US" sz="2600" dirty="0">
                <a:solidFill>
                  <a:srgbClr val="9A0000"/>
                </a:solidFill>
              </a:rPr>
              <a:t>for </a:t>
            </a:r>
            <a:r>
              <a:rPr lang="en-US" sz="2600" b="1" dirty="0">
                <a:solidFill>
                  <a:srgbClr val="9A0000"/>
                </a:solidFill>
              </a:rPr>
              <a:t>new</a:t>
            </a:r>
            <a:r>
              <a:rPr lang="en-US" sz="2600" dirty="0">
                <a:solidFill>
                  <a:srgbClr val="9A0000"/>
                </a:solidFill>
              </a:rPr>
              <a:t> walking </a:t>
            </a:r>
            <a:r>
              <a:rPr lang="en-US" sz="2600" b="1" dirty="0">
                <a:solidFill>
                  <a:srgbClr val="9A0000"/>
                </a:solidFill>
              </a:rPr>
              <a:t>speeds</a:t>
            </a:r>
            <a:r>
              <a:rPr lang="en-US" sz="2600" dirty="0">
                <a:solidFill>
                  <a:srgbClr val="9A0000"/>
                </a:solidFill>
              </a:rPr>
              <a:t> using the inferred costs</a:t>
            </a:r>
          </a:p>
          <a:p>
            <a:pPr lvl="2" indent="-457200">
              <a:spcBef>
                <a:spcPts val="600"/>
              </a:spcBef>
              <a:buFont typeface="Wingdings" panose="05000000000000000000" pitchFamily="2" charset="2"/>
              <a:buChar char="Ø"/>
              <a:defRPr/>
            </a:pPr>
            <a:endParaRPr lang="en-US" sz="2600" b="1" dirty="0">
              <a:solidFill>
                <a:srgbClr val="9A0000"/>
              </a:solidFill>
            </a:endParaRPr>
          </a:p>
          <a:p>
            <a:pPr marL="548640" indent="-27432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400" b="1" u="sng" dirty="0"/>
              <a:t>Hypothesis</a:t>
            </a:r>
            <a:r>
              <a:rPr lang="en-US" sz="2400" b="1" dirty="0"/>
              <a:t>: </a:t>
            </a:r>
            <a:r>
              <a:rPr lang="en-US" sz="2400" dirty="0"/>
              <a:t>The </a:t>
            </a:r>
            <a:r>
              <a:rPr lang="en-US" sz="2400" b="1" dirty="0"/>
              <a:t>costs inferred </a:t>
            </a:r>
            <a:r>
              <a:rPr lang="en-US" sz="2400" dirty="0"/>
              <a:t>by the Feature-Reduced approach would make </a:t>
            </a:r>
            <a:r>
              <a:rPr lang="en-US" sz="2400" b="1" dirty="0"/>
              <a:t>more accurate behavioral predictions </a:t>
            </a:r>
            <a:r>
              <a:rPr lang="en-US" sz="2400" dirty="0"/>
              <a:t>for new contexts than the Naïve approach or any individual classical cost would do</a:t>
            </a:r>
          </a:p>
          <a:p>
            <a:pPr lvl="0">
              <a:spcBef>
                <a:spcPct val="0"/>
              </a:spcBef>
              <a:defRPr/>
            </a:pPr>
            <a:endParaRPr lang="en-US" sz="22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987A2-9D51-83A5-E19C-DE54C837D75F}"/>
              </a:ext>
            </a:extLst>
          </p:cNvPr>
          <p:cNvSpPr txBox="1"/>
          <p:nvPr/>
        </p:nvSpPr>
        <p:spPr>
          <a:xfrm>
            <a:off x="1473733" y="184180"/>
            <a:ext cx="924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Potential Future Directions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58D8485-2ACF-509B-074C-59DA0B253ACA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3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C29147-E85E-06AE-7F4E-0F51EB274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616920"/>
              </p:ext>
            </p:extLst>
          </p:nvPr>
        </p:nvGraphicFramePr>
        <p:xfrm>
          <a:off x="2242069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DC29147-E85E-06AE-7F4E-0F51EB274DC3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2242069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1987A2-9D51-83A5-E19C-DE54C837D75F}"/>
              </a:ext>
            </a:extLst>
          </p:cNvPr>
          <p:cNvSpPr txBox="1"/>
          <p:nvPr/>
        </p:nvSpPr>
        <p:spPr>
          <a:xfrm>
            <a:off x="1473732" y="11419"/>
            <a:ext cx="924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Implications &amp; Potential Applications</a:t>
            </a:r>
          </a:p>
        </p:txBody>
      </p:sp>
      <p:pic>
        <p:nvPicPr>
          <p:cNvPr id="2" name="Picture 8" descr="Related image">
            <a:extLst>
              <a:ext uri="{FF2B5EF4-FFF2-40B4-BE49-F238E27FC236}">
                <a16:creationId xmlns:a16="http://schemas.microsoft.com/office/drawing/2014/main" id="{24A419DC-AB56-6FA6-53FD-4BAD50377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9FA6F2D7-E866-5934-86E2-821543E6C3E4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53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C16326-3ACB-6161-805B-AAD7FAB344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04" r="12825"/>
          <a:stretch/>
        </p:blipFill>
        <p:spPr>
          <a:xfrm>
            <a:off x="6978947" y="1091345"/>
            <a:ext cx="5169653" cy="3213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8E268D-42DE-2BC3-D8E6-0F3CBC8161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747" t="18475" r="414" b="50000"/>
          <a:stretch/>
        </p:blipFill>
        <p:spPr>
          <a:xfrm>
            <a:off x="5817846" y="2655248"/>
            <a:ext cx="888334" cy="10903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A83DEF-6C2B-B2BC-6EFB-E7BEC986263F}"/>
              </a:ext>
            </a:extLst>
          </p:cNvPr>
          <p:cNvSpPr/>
          <p:nvPr/>
        </p:nvSpPr>
        <p:spPr>
          <a:xfrm flipH="1">
            <a:off x="12002938" y="1403909"/>
            <a:ext cx="174833" cy="1251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umanoid gait generation in complex environments based on template models  and optimality principles learned from human beings - Debora Clever, Yue  Hu, Katja Mombaur, 2018">
            <a:extLst>
              <a:ext uri="{FF2B5EF4-FFF2-40B4-BE49-F238E27FC236}">
                <a16:creationId xmlns:a16="http://schemas.microsoft.com/office/drawing/2014/main" id="{B9C3D667-C367-CB4C-5D97-3E39F279C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65" y="4417036"/>
            <a:ext cx="8433668" cy="240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E4E2E9-5455-4727-79D9-14605E02DDFA}"/>
              </a:ext>
            </a:extLst>
          </p:cNvPr>
          <p:cNvSpPr txBox="1"/>
          <p:nvPr/>
        </p:nvSpPr>
        <p:spPr>
          <a:xfrm>
            <a:off x="195412" y="596235"/>
            <a:ext cx="11126208" cy="37394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Mechanistic understanding of human motor control</a:t>
            </a:r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Objective-based motor assessment</a:t>
            </a:r>
          </a:p>
          <a:p>
            <a:pPr marL="742950" lvl="1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Decipher the probable cause of gait abnormality</a:t>
            </a:r>
          </a:p>
          <a:p>
            <a:pPr marL="742950" lvl="1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fontAlgn="base">
              <a:spcAft>
                <a:spcPts val="600"/>
              </a:spcAft>
            </a:pPr>
            <a:endParaRPr lang="en-US" sz="4000" dirty="0"/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Transfer learning in bio-inspired robotics </a:t>
            </a:r>
          </a:p>
        </p:txBody>
      </p:sp>
    </p:spTree>
    <p:extLst>
      <p:ext uri="{BB962C8B-B14F-4D97-AF65-F5344CB8AC3E}">
        <p14:creationId xmlns:p14="http://schemas.microsoft.com/office/powerpoint/2010/main" val="14488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BFB00-5428-B082-951C-EACC855B1C0F}"/>
              </a:ext>
            </a:extLst>
          </p:cNvPr>
          <p:cNvSpPr txBox="1"/>
          <p:nvPr/>
        </p:nvSpPr>
        <p:spPr>
          <a:xfrm>
            <a:off x="1473733" y="130746"/>
            <a:ext cx="924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Summary of Contributions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8A22F-D720-42AE-F64F-C4B8615C0E9F}"/>
              </a:ext>
            </a:extLst>
          </p:cNvPr>
          <p:cNvSpPr txBox="1"/>
          <p:nvPr/>
        </p:nvSpPr>
        <p:spPr>
          <a:xfrm>
            <a:off x="266448" y="1082203"/>
            <a:ext cx="11659104" cy="46935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Our </a:t>
            </a:r>
            <a:r>
              <a:rPr lang="en-US" sz="2400" b="1" dirty="0"/>
              <a:t>evolutionary-gradient-based search </a:t>
            </a:r>
            <a:r>
              <a:rPr lang="en-US" sz="2400" dirty="0"/>
              <a:t>algorithm found families of good-enough solutions in split-belt gait</a:t>
            </a:r>
          </a:p>
          <a:p>
            <a:pPr marL="742950" lvl="1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Locomotor strategies may be selected that are suboptimal but good-enough</a:t>
            </a:r>
          </a:p>
          <a:p>
            <a:pPr marL="742950" lvl="1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Feature-reduced Bayesian</a:t>
            </a:r>
            <a:r>
              <a:rPr lang="en-US" sz="2400" dirty="0"/>
              <a:t> </a:t>
            </a:r>
            <a:r>
              <a:rPr lang="en-US" sz="2400" b="1" dirty="0"/>
              <a:t>inverse optimization </a:t>
            </a:r>
            <a:r>
              <a:rPr lang="en-US" sz="2400" dirty="0"/>
              <a:t>provided a framework to resolve the cost multicollinearity and the uncertainty in inference for potentially even richer cost pools</a:t>
            </a:r>
          </a:p>
          <a:p>
            <a:pPr marL="742950" lvl="1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 more </a:t>
            </a:r>
            <a:r>
              <a:rPr lang="en-US" sz="2200" b="1" dirty="0"/>
              <a:t>parsimonious representation of costs</a:t>
            </a:r>
            <a:r>
              <a:rPr lang="en-US" sz="2200" dirty="0"/>
              <a:t> that may give rise to observed behavior</a:t>
            </a:r>
          </a:p>
          <a:p>
            <a:pPr marL="742950" lvl="1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 </a:t>
            </a:r>
            <a:r>
              <a:rPr lang="en-US" sz="2200" b="1" dirty="0"/>
              <a:t>distribution</a:t>
            </a:r>
            <a:r>
              <a:rPr lang="en-US" sz="2200" dirty="0"/>
              <a:t> of meaningful cost weights were inferred rather than a single weight set</a:t>
            </a:r>
          </a:p>
          <a:p>
            <a:pPr marL="742950" lvl="1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fontAlgn="base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Development of an </a:t>
            </a:r>
            <a:r>
              <a:rPr lang="en-US" sz="2400" b="1" dirty="0"/>
              <a:t>inverse good-enough control </a:t>
            </a:r>
            <a:r>
              <a:rPr lang="en-US" sz="2400" dirty="0"/>
              <a:t>that infers costs for which the reference behavior is good-enough</a:t>
            </a:r>
          </a:p>
        </p:txBody>
      </p:sp>
      <p:pic>
        <p:nvPicPr>
          <p:cNvPr id="4" name="Picture 8" descr="Related image">
            <a:extLst>
              <a:ext uri="{FF2B5EF4-FFF2-40B4-BE49-F238E27FC236}">
                <a16:creationId xmlns:a16="http://schemas.microsoft.com/office/drawing/2014/main" id="{621A6B43-ECC8-4ABF-8B85-CA8A40CBE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7609A178-79ED-7FED-07F2-AEB90A98C8A1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9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BFB00-5428-B082-951C-EACC855B1C0F}"/>
              </a:ext>
            </a:extLst>
          </p:cNvPr>
          <p:cNvSpPr txBox="1"/>
          <p:nvPr/>
        </p:nvSpPr>
        <p:spPr>
          <a:xfrm>
            <a:off x="1473733" y="130746"/>
            <a:ext cx="9244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Acknowledgements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37BA18-C6C4-4B38-05CD-ED21456238BA}"/>
              </a:ext>
            </a:extLst>
          </p:cNvPr>
          <p:cNvSpPr txBox="1"/>
          <p:nvPr/>
        </p:nvSpPr>
        <p:spPr>
          <a:xfrm>
            <a:off x="468615" y="1192828"/>
            <a:ext cx="5700532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Dissertation Committee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Prof. James M Finley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Prof. Nicolas Schweighofer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Prof. Francisco Valero-Cuevas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Prof. </a:t>
            </a:r>
            <a:r>
              <a:rPr lang="en-US" sz="2800" dirty="0" err="1">
                <a:solidFill>
                  <a:srgbClr val="000000"/>
                </a:solidFill>
                <a:cs typeface="Arial" panose="020B0604020202020204" pitchFamily="34" charset="0"/>
              </a:rPr>
              <a:t>Kristan</a:t>
            </a: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 Leech </a:t>
            </a:r>
            <a:endParaRPr lang="en-US" sz="22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Locomotor Control Lab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Current and former members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0">
              <a:spcBef>
                <a:spcPct val="0"/>
              </a:spcBef>
              <a:defRPr/>
            </a:pPr>
            <a:endParaRPr lang="en-US" sz="2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8" descr="Related image">
            <a:extLst>
              <a:ext uri="{FF2B5EF4-FFF2-40B4-BE49-F238E27FC236}">
                <a16:creationId xmlns:a16="http://schemas.microsoft.com/office/drawing/2014/main" id="{307BBE28-2176-4615-01C2-646783CFE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BFE5B-DFEA-6336-51B2-9DC25276C2E1}"/>
              </a:ext>
            </a:extLst>
          </p:cNvPr>
          <p:cNvSpPr txBox="1"/>
          <p:nvPr/>
        </p:nvSpPr>
        <p:spPr>
          <a:xfrm>
            <a:off x="6104521" y="1192828"/>
            <a:ext cx="5700532" cy="34470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cs typeface="Arial" panose="020B0604020202020204" pitchFamily="34" charset="0"/>
              </a:rPr>
              <a:t>Family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My beloved mother and father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Arial" panose="020B0604020202020204" pitchFamily="34" charset="0"/>
              </a:rPr>
              <a:t>Suzanna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0">
              <a:spcBef>
                <a:spcPct val="0"/>
              </a:spcBef>
              <a:defRPr/>
            </a:pPr>
            <a:endParaRPr lang="en-US" sz="24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28918253-9588-D687-1CE0-7A56E24F5E7E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60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hand writing on a blackboard&#10;&#10;Description automatically generated">
            <a:extLst>
              <a:ext uri="{FF2B5EF4-FFF2-40B4-BE49-F238E27FC236}">
                <a16:creationId xmlns:a16="http://schemas.microsoft.com/office/drawing/2014/main" id="{4ED08034-EBBB-BF9C-F22D-2E74F967A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610" y="534289"/>
            <a:ext cx="3822189" cy="1899912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b="1" dirty="0"/>
              <a:t>Thank You!</a:t>
            </a:r>
            <a:endParaRPr lang="en-US" sz="48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DAAD11-13B6-89DF-EBC0-529E1F60A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965147"/>
            <a:ext cx="3822189" cy="3742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Pouria Nozari</a:t>
            </a:r>
          </a:p>
          <a:p>
            <a:pPr marL="0" indent="0" algn="ctr">
              <a:buNone/>
            </a:pPr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nozaripo@usc.edu</a:t>
            </a: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Advisor: Prof. James M Finley</a:t>
            </a:r>
          </a:p>
          <a:p>
            <a:pPr marL="0" indent="0" algn="ctr">
              <a:buNone/>
            </a:pPr>
            <a:r>
              <a:rPr lang="en-US" sz="2400" u="sng" dirty="0"/>
              <a:t>jmfinley@usc.pt.edu </a:t>
            </a:r>
          </a:p>
        </p:txBody>
      </p:sp>
    </p:spTree>
    <p:extLst>
      <p:ext uri="{BB962C8B-B14F-4D97-AF65-F5344CB8AC3E}">
        <p14:creationId xmlns:p14="http://schemas.microsoft.com/office/powerpoint/2010/main" val="405109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CF4FB9-C07F-0F22-819D-787AF5D0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193" y="3910972"/>
            <a:ext cx="4023789" cy="280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3C6FF-5FA7-F690-125B-559D1FD22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66" y="1636058"/>
            <a:ext cx="4167823" cy="251046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BA56352-7A50-4659-B69D-0CB42428275A}"/>
              </a:ext>
            </a:extLst>
          </p:cNvPr>
          <p:cNvSpPr txBox="1">
            <a:spLocks/>
          </p:cNvSpPr>
          <p:nvPr/>
        </p:nvSpPr>
        <p:spPr>
          <a:xfrm>
            <a:off x="4435548" y="5696023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94F8D-76DC-4F8F-9C8C-335196F26935}"/>
              </a:ext>
            </a:extLst>
          </p:cNvPr>
          <p:cNvSpPr txBox="1"/>
          <p:nvPr/>
        </p:nvSpPr>
        <p:spPr>
          <a:xfrm>
            <a:off x="721516" y="865063"/>
            <a:ext cx="10748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lvl="1" indent="-171450" algn="ctr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Time course of the decrease in </a:t>
            </a:r>
            <a:r>
              <a:rPr lang="en-US" sz="2400" b="1" dirty="0"/>
              <a:t>net metabolic power </a:t>
            </a:r>
            <a:r>
              <a:rPr lang="en-US" sz="2400" dirty="0"/>
              <a:t>parallels the time course of </a:t>
            </a:r>
            <a:r>
              <a:rPr lang="en-US" sz="2400" b="1" dirty="0"/>
              <a:t>step length asymmetry </a:t>
            </a:r>
            <a:r>
              <a:rPr lang="en-US" sz="2400" dirty="0"/>
              <a:t>adaptation</a:t>
            </a: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3218187" y="2853266"/>
            <a:ext cx="271135" cy="234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504466" y="2913036"/>
            <a:ext cx="410458" cy="2881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61AB5A-9510-4269-9573-80EFB20AC714}"/>
              </a:ext>
            </a:extLst>
          </p:cNvPr>
          <p:cNvSpPr txBox="1"/>
          <p:nvPr/>
        </p:nvSpPr>
        <p:spPr>
          <a:xfrm>
            <a:off x="2343947" y="6489339"/>
            <a:ext cx="8798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[1] Finley et al.,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J </a:t>
            </a:r>
            <a:r>
              <a:rPr lang="en-US" sz="1200" i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Physiol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(2013)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504466" y="4450206"/>
            <a:ext cx="387983" cy="2881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8" descr="Related image">
            <a:extLst>
              <a:ext uri="{FF2B5EF4-FFF2-40B4-BE49-F238E27FC236}">
                <a16:creationId xmlns:a16="http://schemas.microsoft.com/office/drawing/2014/main" id="{86F46711-72BA-119A-09FF-B2CF68CC7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5D123A-10C2-9484-80CC-E3486E04886B}"/>
              </a:ext>
            </a:extLst>
          </p:cNvPr>
          <p:cNvSpPr txBox="1"/>
          <p:nvPr/>
        </p:nvSpPr>
        <p:spPr>
          <a:xfrm>
            <a:off x="436418" y="120385"/>
            <a:ext cx="11319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Energy cost </a:t>
            </a: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may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 also drive </a:t>
            </a: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l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earning in novel </a:t>
            </a: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c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onditions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9A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3749799" y="1997370"/>
            <a:ext cx="518820" cy="469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BFE18CFA-FBA1-690F-C0DC-CF256DE442AA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9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5893170" y="2830441"/>
            <a:ext cx="443109" cy="3804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5835577" y="4330287"/>
            <a:ext cx="443109" cy="3804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7706010" y="2717525"/>
            <a:ext cx="271135" cy="2340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8391295" y="809093"/>
            <a:ext cx="2365570" cy="1828800"/>
            <a:chOff x="4123705" y="4202152"/>
            <a:chExt cx="2496852" cy="1941520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AF4343E4-03AB-43E5-8728-232421A5C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674"/>
            <a:stretch/>
          </p:blipFill>
          <p:spPr>
            <a:xfrm>
              <a:off x="4430649" y="4372665"/>
              <a:ext cx="2189908" cy="1771007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AD83F31-E206-4575-981D-7D17E0EE43EA}"/>
                </a:ext>
              </a:extLst>
            </p:cNvPr>
            <p:cNvSpPr/>
            <p:nvPr/>
          </p:nvSpPr>
          <p:spPr>
            <a:xfrm>
              <a:off x="4123705" y="4202152"/>
              <a:ext cx="522514" cy="36890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Oval 87"/>
          <p:cNvSpPr/>
          <p:nvPr/>
        </p:nvSpPr>
        <p:spPr>
          <a:xfrm>
            <a:off x="9898023" y="1768695"/>
            <a:ext cx="370839" cy="278229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>
            <a:grpSpLocks noChangeAspect="1"/>
          </p:cNvGrpSpPr>
          <p:nvPr/>
        </p:nvGrpSpPr>
        <p:grpSpPr>
          <a:xfrm>
            <a:off x="8657239" y="2672629"/>
            <a:ext cx="2158792" cy="1828800"/>
            <a:chOff x="3890936" y="5257741"/>
            <a:chExt cx="2217713" cy="1975135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4"/>
            <a:srcRect t="15345"/>
            <a:stretch/>
          </p:blipFill>
          <p:spPr>
            <a:xfrm>
              <a:off x="3927956" y="5257741"/>
              <a:ext cx="2119913" cy="1608434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F4343E4-03AB-43E5-8728-232421A5C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892"/>
            <a:stretch/>
          </p:blipFill>
          <p:spPr>
            <a:xfrm>
              <a:off x="3890936" y="6893191"/>
              <a:ext cx="2217713" cy="339685"/>
            </a:xfrm>
            <a:prstGeom prst="rect">
              <a:avLst/>
            </a:prstGeom>
          </p:spPr>
        </p:pic>
      </p:grpSp>
      <p:sp>
        <p:nvSpPr>
          <p:cNvPr id="94" name="Oval 93"/>
          <p:cNvSpPr/>
          <p:nvPr/>
        </p:nvSpPr>
        <p:spPr>
          <a:xfrm>
            <a:off x="9858233" y="2988480"/>
            <a:ext cx="298871" cy="2661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AD83F31-E206-4575-981D-7D17E0EE43EA}"/>
              </a:ext>
            </a:extLst>
          </p:cNvPr>
          <p:cNvSpPr/>
          <p:nvPr/>
        </p:nvSpPr>
        <p:spPr>
          <a:xfrm>
            <a:off x="7180795" y="4212030"/>
            <a:ext cx="410458" cy="1867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218965" y="1595987"/>
                <a:ext cx="2947089" cy="722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ct val="0"/>
                  </a:spcBef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𝑆𝐿𝐴</m:t>
                      </m:r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965" y="1595987"/>
                <a:ext cx="2947089" cy="7228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B61AB5A-9510-4269-9573-80EFB20AC714}"/>
              </a:ext>
            </a:extLst>
          </p:cNvPr>
          <p:cNvSpPr txBox="1"/>
          <p:nvPr/>
        </p:nvSpPr>
        <p:spPr>
          <a:xfrm>
            <a:off x="1662828" y="6503239"/>
            <a:ext cx="2991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[1] Sanchez et al.,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J </a:t>
            </a:r>
            <a:r>
              <a:rPr lang="en-US" sz="1200" i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Physiol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(2019)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99E382-5FFA-D75E-A8FC-2FF10D863782}"/>
              </a:ext>
            </a:extLst>
          </p:cNvPr>
          <p:cNvGrpSpPr/>
          <p:nvPr/>
        </p:nvGrpSpPr>
        <p:grpSpPr>
          <a:xfrm>
            <a:off x="4516124" y="1005374"/>
            <a:ext cx="3819086" cy="3401303"/>
            <a:chOff x="504466" y="2913036"/>
            <a:chExt cx="3429931" cy="3316598"/>
          </a:xfrm>
        </p:grpSpPr>
        <p:grpSp>
          <p:nvGrpSpPr>
            <p:cNvPr id="98" name="Group 97"/>
            <p:cNvGrpSpPr/>
            <p:nvPr/>
          </p:nvGrpSpPr>
          <p:grpSpPr>
            <a:xfrm>
              <a:off x="628344" y="2988896"/>
              <a:ext cx="3306053" cy="3240738"/>
              <a:chOff x="7169395" y="967442"/>
              <a:chExt cx="3541096" cy="3201772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0D78EDB4-A571-41A4-A5CB-79254327E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9395" y="1027740"/>
                <a:ext cx="3541096" cy="3141474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AD83F31-E206-4575-981D-7D17E0EE43EA}"/>
                  </a:ext>
                </a:extLst>
              </p:cNvPr>
              <p:cNvSpPr/>
              <p:nvPr/>
            </p:nvSpPr>
            <p:spPr>
              <a:xfrm>
                <a:off x="8586439" y="967442"/>
                <a:ext cx="285905" cy="13475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AD83F31-E206-4575-981D-7D17E0EE43EA}"/>
                </a:ext>
              </a:extLst>
            </p:cNvPr>
            <p:cNvSpPr/>
            <p:nvPr/>
          </p:nvSpPr>
          <p:spPr>
            <a:xfrm>
              <a:off x="504466" y="2913036"/>
              <a:ext cx="410458" cy="2881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AD83F31-E206-4575-981D-7D17E0EE43EA}"/>
                </a:ext>
              </a:extLst>
            </p:cNvPr>
            <p:cNvSpPr/>
            <p:nvPr/>
          </p:nvSpPr>
          <p:spPr>
            <a:xfrm>
              <a:off x="504466" y="4450206"/>
              <a:ext cx="387983" cy="2881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8" descr="Related image">
            <a:extLst>
              <a:ext uri="{FF2B5EF4-FFF2-40B4-BE49-F238E27FC236}">
                <a16:creationId xmlns:a16="http://schemas.microsoft.com/office/drawing/2014/main" id="{86F46711-72BA-119A-09FF-B2CF68CC7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5D123A-10C2-9484-80CC-E3486E04886B}"/>
              </a:ext>
            </a:extLst>
          </p:cNvPr>
          <p:cNvSpPr txBox="1"/>
          <p:nvPr/>
        </p:nvSpPr>
        <p:spPr>
          <a:xfrm>
            <a:off x="207818" y="58076"/>
            <a:ext cx="11319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Energy economy </a:t>
            </a:r>
            <a:r>
              <a:rPr kumimoji="0" lang="en-US" sz="3200" b="1" i="0" u="sng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may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explain </a:t>
            </a:r>
            <a:r>
              <a:rPr lang="en-US" sz="3200" b="1" dirty="0"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/>
                <a:cs typeface="Times New Roman" panose="02020603050405020304" pitchFamily="18" charset="0"/>
              </a:rPr>
              <a:t>s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patiotemporal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features of adaptive locomotion (Experiments)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867563C-59AE-49AF-A0BE-B10A1A992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2958" y="4591884"/>
            <a:ext cx="2783073" cy="20498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35BDEB-C1B1-1CEE-28DB-2EC3416166EE}"/>
              </a:ext>
            </a:extLst>
          </p:cNvPr>
          <p:cNvCxnSpPr>
            <a:cxnSpLocks/>
          </p:cNvCxnSpPr>
          <p:nvPr/>
        </p:nvCxnSpPr>
        <p:spPr>
          <a:xfrm flipH="1">
            <a:off x="10646228" y="5368452"/>
            <a:ext cx="660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B7E6AC-2BB2-CDBB-CF39-92075DD07EF4}"/>
              </a:ext>
            </a:extLst>
          </p:cNvPr>
          <p:cNvCxnSpPr>
            <a:cxnSpLocks/>
          </p:cNvCxnSpPr>
          <p:nvPr/>
        </p:nvCxnSpPr>
        <p:spPr>
          <a:xfrm flipH="1">
            <a:off x="10182503" y="1881893"/>
            <a:ext cx="660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985B60-FFE8-F8BC-E1C3-E602571000DD}"/>
              </a:ext>
            </a:extLst>
          </p:cNvPr>
          <p:cNvCxnSpPr>
            <a:cxnSpLocks/>
          </p:cNvCxnSpPr>
          <p:nvPr/>
        </p:nvCxnSpPr>
        <p:spPr>
          <a:xfrm flipH="1">
            <a:off x="10182503" y="3058533"/>
            <a:ext cx="660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7BA56352-7A50-4659-B69D-0CB42428275A}"/>
              </a:ext>
            </a:extLst>
          </p:cNvPr>
          <p:cNvSpPr txBox="1">
            <a:spLocks/>
          </p:cNvSpPr>
          <p:nvPr/>
        </p:nvSpPr>
        <p:spPr>
          <a:xfrm>
            <a:off x="9210108" y="2654984"/>
            <a:ext cx="1625599" cy="457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| 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8A8FD-5898-66BC-69A1-F0DCA899122D}"/>
              </a:ext>
            </a:extLst>
          </p:cNvPr>
          <p:cNvSpPr txBox="1"/>
          <p:nvPr/>
        </p:nvSpPr>
        <p:spPr>
          <a:xfrm>
            <a:off x="476375" y="4613910"/>
            <a:ext cx="7379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When free to adapt, individuals adopted </a:t>
            </a: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positive SLA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, corresponding to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Minimum-cost regions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Reduced work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127F90-638F-43E5-9A4B-1B58D0D39DE4}"/>
              </a:ext>
            </a:extLst>
          </p:cNvPr>
          <p:cNvSpPr txBox="1"/>
          <p:nvPr/>
        </p:nvSpPr>
        <p:spPr>
          <a:xfrm>
            <a:off x="7379658" y="2444011"/>
            <a:ext cx="1598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spcBef>
                <a:spcPct val="0"/>
              </a:spcBef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	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4DAE8-4B47-B02A-B01E-BE0B26E993FA}"/>
                  </a:ext>
                </a:extLst>
              </p:cNvPr>
              <p:cNvSpPr txBox="1"/>
              <p:nvPr/>
            </p:nvSpPr>
            <p:spPr>
              <a:xfrm>
                <a:off x="993419" y="2975786"/>
                <a:ext cx="333860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>
                  <a:spcBef>
                    <a:spcPct val="0"/>
                  </a:spcBef>
                  <a:defRPr/>
                </a:pPr>
                <a:r>
                  <a:rPr lang="en-US" sz="2000" dirty="0">
                    <a:solidFill>
                      <a:srgbClr val="9A0000"/>
                    </a:solidFill>
                    <a:cs typeface="Times New Roman" panose="02020603050405020304" pitchFamily="18" charset="0"/>
                  </a:rPr>
                  <a:t>Metabolic Cost Measured via expired gas analysis (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9A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9A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9A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9A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9A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9A0000"/>
                    </a:solidFill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9A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𝑣𝐶</m:t>
                    </m:r>
                    <m:sSub>
                      <m:sSubPr>
                        <m:ctrlPr>
                          <a:rPr lang="en-US" sz="2000" i="1" dirty="0" smtClean="0">
                            <a:solidFill>
                              <a:srgbClr val="9A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9A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9A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9A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9A0000"/>
                    </a:solidFill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C4DAE8-4B47-B02A-B01E-BE0B26E99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19" y="2975786"/>
                <a:ext cx="3338609" cy="1015663"/>
              </a:xfrm>
              <a:prstGeom prst="rect">
                <a:avLst/>
              </a:prstGeom>
              <a:blipFill>
                <a:blip r:embed="rId9"/>
                <a:stretch>
                  <a:fillRect t="-2994" r="-2007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BFCD60C-4642-BF11-4B29-4B7CA8A4921F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88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94" grpId="0" animBg="1"/>
      <p:bldP spid="45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7BA56352-7A50-4659-B69D-0CB42428275A}"/>
              </a:ext>
            </a:extLst>
          </p:cNvPr>
          <p:cNvSpPr txBox="1">
            <a:spLocks/>
          </p:cNvSpPr>
          <p:nvPr/>
        </p:nvSpPr>
        <p:spPr>
          <a:xfrm>
            <a:off x="8798984" y="6100232"/>
            <a:ext cx="1625599" cy="317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>
              <a:spcBef>
                <a:spcPct val="20000"/>
              </a:spcBef>
              <a:defRPr/>
            </a:pPr>
            <a:r>
              <a:rPr lang="en-US" sz="1400" b="1" dirty="0">
                <a:solidFill>
                  <a:schemeClr val="bg1"/>
                </a:solidFill>
                <a:latin typeface="Arial"/>
                <a:cs typeface="Arial"/>
              </a:rPr>
              <a:t>|  3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977" y="2086548"/>
            <a:ext cx="6119878" cy="432170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346" y="2084897"/>
            <a:ext cx="6119878" cy="432170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346" y="2083246"/>
            <a:ext cx="6119878" cy="432170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65" y="2089850"/>
            <a:ext cx="6119878" cy="432170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98" y="2083245"/>
            <a:ext cx="6119878" cy="4321707"/>
          </a:xfrm>
          <a:prstGeom prst="rect">
            <a:avLst/>
          </a:prstGeom>
        </p:spPr>
      </p:pic>
      <p:pic>
        <p:nvPicPr>
          <p:cNvPr id="66" name="anim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0"/>
          <a:srcRect l="11545" t="4138" r="11265" b="2521"/>
          <a:stretch/>
        </p:blipFill>
        <p:spPr>
          <a:xfrm>
            <a:off x="2772697" y="2330246"/>
            <a:ext cx="5810864" cy="3952568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109976" y="2253559"/>
            <a:ext cx="5701693" cy="4116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 rot="20709189">
            <a:off x="6225855" y="5845463"/>
            <a:ext cx="224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Time Asymmetry</a:t>
            </a:r>
          </a:p>
        </p:txBody>
      </p:sp>
      <p:sp>
        <p:nvSpPr>
          <p:cNvPr id="69" name="TextBox 68"/>
          <p:cNvSpPr txBox="1"/>
          <p:nvPr/>
        </p:nvSpPr>
        <p:spPr>
          <a:xfrm rot="1504255">
            <a:off x="2759215" y="5722123"/>
            <a:ext cx="241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Length Asymmetry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62110" y="2696370"/>
            <a:ext cx="146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 Rate (W)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398604" y="6256869"/>
            <a:ext cx="241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Length Asymmetry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166166" y="2590981"/>
            <a:ext cx="2579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Step Time Asymmetry = 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66166" y="4043900"/>
            <a:ext cx="287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Step Time Asymmetry = - 0.3</a:t>
            </a:r>
          </a:p>
        </p:txBody>
      </p:sp>
      <p:sp>
        <p:nvSpPr>
          <p:cNvPr id="74" name="Oval 73"/>
          <p:cNvSpPr/>
          <p:nvPr/>
        </p:nvSpPr>
        <p:spPr>
          <a:xfrm>
            <a:off x="4822776" y="5187377"/>
            <a:ext cx="2141896" cy="6655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8" descr="Related image">
            <a:extLst>
              <a:ext uri="{FF2B5EF4-FFF2-40B4-BE49-F238E27FC236}">
                <a16:creationId xmlns:a16="http://schemas.microsoft.com/office/drawing/2014/main" id="{7C4D2C29-607E-63B3-7238-49FF153E5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0A5051-FA6B-9632-A6BC-A94AF5AEC7AE}"/>
              </a:ext>
            </a:extLst>
          </p:cNvPr>
          <p:cNvSpPr txBox="1"/>
          <p:nvPr/>
        </p:nvSpPr>
        <p:spPr>
          <a:xfrm>
            <a:off x="2500185" y="78023"/>
            <a:ext cx="7198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Limitation to Empirical Cost Mapping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94F8D-76DC-4F8F-9C8C-335196F26935}"/>
              </a:ext>
            </a:extLst>
          </p:cNvPr>
          <p:cNvSpPr txBox="1"/>
          <p:nvPr/>
        </p:nvSpPr>
        <p:spPr>
          <a:xfrm>
            <a:off x="264160" y="692225"/>
            <a:ext cx="1147243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2400" dirty="0"/>
              <a:t>Empirical cost mapping </a:t>
            </a:r>
            <a:r>
              <a:rPr lang="en-US" sz="2400" b="1" dirty="0"/>
              <a:t>cannot evaluate all </a:t>
            </a:r>
            <a:r>
              <a:rPr lang="en-US" sz="2400" dirty="0"/>
              <a:t>feasible strategies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200" b="1" dirty="0"/>
              <a:t>Discrete</a:t>
            </a:r>
            <a:r>
              <a:rPr lang="en-US" sz="2200" dirty="0"/>
              <a:t> manipulation of a </a:t>
            </a:r>
            <a:r>
              <a:rPr lang="en-US" sz="2200" b="1" dirty="0"/>
              <a:t>single</a:t>
            </a:r>
            <a:r>
              <a:rPr lang="en-US" sz="2200" dirty="0"/>
              <a:t> variable while </a:t>
            </a:r>
            <a:r>
              <a:rPr lang="en-US" sz="2200" b="1" dirty="0"/>
              <a:t>clamping</a:t>
            </a:r>
            <a:r>
              <a:rPr lang="en-US" sz="2200" dirty="0"/>
              <a:t> others is a limitation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Several variables may be optimized together to minimize energy cost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9A0000"/>
                </a:solidFill>
              </a:rPr>
              <a:t>Simulation is a systematic, principled approach to investigating the factors driving motor control</a:t>
            </a:r>
          </a:p>
          <a:p>
            <a:pPr lvl="1"/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0"/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4DB6CE-B5DD-5319-CBF0-C5CC254F59E8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962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962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  <p:bldLst>
      <p:bldP spid="67" grpId="0" animBg="1"/>
      <p:bldP spid="68" grpId="0"/>
      <p:bldP spid="68" grpId="1"/>
      <p:bldP spid="69" grpId="0"/>
      <p:bldP spid="69" grpId="1"/>
      <p:bldP spid="70" grpId="0"/>
      <p:bldP spid="71" grpId="0"/>
      <p:bldP spid="72" grpId="0"/>
      <p:bldP spid="73" grpId="0"/>
      <p:bldP spid="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B94F8D-76DC-4F8F-9C8C-335196F26935}"/>
              </a:ext>
            </a:extLst>
          </p:cNvPr>
          <p:cNvSpPr txBox="1"/>
          <p:nvPr/>
        </p:nvSpPr>
        <p:spPr>
          <a:xfrm>
            <a:off x="504466" y="960353"/>
            <a:ext cx="8798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>
              <a:defRPr/>
            </a:pP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61AB5A-9510-4269-9573-80EFB20AC714}"/>
              </a:ext>
            </a:extLst>
          </p:cNvPr>
          <p:cNvSpPr txBox="1"/>
          <p:nvPr/>
        </p:nvSpPr>
        <p:spPr>
          <a:xfrm>
            <a:off x="6904611" y="6557802"/>
            <a:ext cx="6246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[1] </a:t>
            </a:r>
            <a:r>
              <a:rPr lang="en-US" sz="1200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Seethapathi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et al., </a:t>
            </a:r>
            <a:r>
              <a:rPr lang="en-US" sz="1200" i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BioRxiv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(2021)	[2] Price et al., 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J </a:t>
            </a:r>
            <a:r>
              <a:rPr lang="en-US" sz="1200" i="1" dirty="0" err="1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NeuroPhysiol</a:t>
            </a:r>
            <a:r>
              <a:rPr lang="en-US" sz="1200" i="1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(2023)</a:t>
            </a:r>
          </a:p>
        </p:txBody>
      </p:sp>
      <p:pic>
        <p:nvPicPr>
          <p:cNvPr id="2" name="Picture 8" descr="Related image">
            <a:extLst>
              <a:ext uri="{FF2B5EF4-FFF2-40B4-BE49-F238E27FC236}">
                <a16:creationId xmlns:a16="http://schemas.microsoft.com/office/drawing/2014/main" id="{86F46711-72BA-119A-09FF-B2CF68CC75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436" b="7647"/>
          <a:stretch/>
        </p:blipFill>
        <p:spPr bwMode="auto">
          <a:xfrm>
            <a:off x="11414442" y="-42968"/>
            <a:ext cx="781223" cy="7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E7FF8D-C9D1-C22D-28A7-D41711FEC0DB}"/>
              </a:ext>
            </a:extLst>
          </p:cNvPr>
          <p:cNvSpPr txBox="1"/>
          <p:nvPr/>
        </p:nvSpPr>
        <p:spPr>
          <a:xfrm>
            <a:off x="504466" y="58076"/>
            <a:ext cx="110225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Simulations with energy optimality predict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srgbClr val="9A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substantially larger asymmetries than empirical observations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9A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68169-D8AA-7214-DD2E-97050F207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52" y="1227173"/>
            <a:ext cx="4284271" cy="2370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90CCB-9CE2-FA70-26DD-B3D916A9E0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533"/>
          <a:stretch/>
        </p:blipFill>
        <p:spPr>
          <a:xfrm>
            <a:off x="1561291" y="3813240"/>
            <a:ext cx="3780583" cy="257373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35EE484-084B-4682-A3A4-2EB720FC590B}"/>
              </a:ext>
            </a:extLst>
          </p:cNvPr>
          <p:cNvSpPr/>
          <p:nvPr/>
        </p:nvSpPr>
        <p:spPr>
          <a:xfrm>
            <a:off x="3828067" y="5001849"/>
            <a:ext cx="326296" cy="34724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E2975C-8F94-E647-13B5-5ECD75DCA92D}"/>
              </a:ext>
            </a:extLst>
          </p:cNvPr>
          <p:cNvCxnSpPr>
            <a:cxnSpLocks/>
          </p:cNvCxnSpPr>
          <p:nvPr/>
        </p:nvCxnSpPr>
        <p:spPr>
          <a:xfrm>
            <a:off x="3997400" y="5198618"/>
            <a:ext cx="0" cy="7791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7DE74213-D74F-83AF-E597-C8FB0C31D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" t="19924" r="64227" b="53080"/>
          <a:stretch/>
        </p:blipFill>
        <p:spPr bwMode="auto">
          <a:xfrm>
            <a:off x="7120368" y="1594625"/>
            <a:ext cx="2182486" cy="166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1B4AFEC-BDE5-4C14-CC12-EBA46F583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6" t="47807" r="63691" b="18172"/>
          <a:stretch/>
        </p:blipFill>
        <p:spPr bwMode="auto">
          <a:xfrm>
            <a:off x="9562342" y="1266087"/>
            <a:ext cx="2226456" cy="209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B9D38C-8873-C4AA-0A5D-9BBD8E0505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0394"/>
          <a:stretch/>
        </p:blipFill>
        <p:spPr>
          <a:xfrm>
            <a:off x="7900688" y="3625829"/>
            <a:ext cx="2809362" cy="2776052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34B415E-F022-494B-B9B3-C7CCCE9A8E8F}"/>
              </a:ext>
            </a:extLst>
          </p:cNvPr>
          <p:cNvSpPr/>
          <p:nvPr/>
        </p:nvSpPr>
        <p:spPr>
          <a:xfrm>
            <a:off x="10303472" y="4117295"/>
            <a:ext cx="300222" cy="15271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617F1-E522-E70D-6912-E6AEC9056D09}"/>
              </a:ext>
            </a:extLst>
          </p:cNvPr>
          <p:cNvSpPr/>
          <p:nvPr/>
        </p:nvSpPr>
        <p:spPr>
          <a:xfrm>
            <a:off x="7694736" y="3631510"/>
            <a:ext cx="516875" cy="296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15698C8F-5B09-0A28-C870-A8E891875F1C}"/>
              </a:ext>
            </a:extLst>
          </p:cNvPr>
          <p:cNvSpPr txBox="1">
            <a:spLocks/>
          </p:cNvSpPr>
          <p:nvPr/>
        </p:nvSpPr>
        <p:spPr>
          <a:xfrm>
            <a:off x="229197" y="634618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7F5AFEA0-004C-46CB-A5E4-4B3BA997AF73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5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CEF19E4D862F46B6C86026970DF25B" ma:contentTypeVersion="13" ma:contentTypeDescription="Create a new document." ma:contentTypeScope="" ma:versionID="3a50271a0021a6338ae7ff3cef2be9ee">
  <xsd:schema xmlns:xsd="http://www.w3.org/2001/XMLSchema" xmlns:xs="http://www.w3.org/2001/XMLSchema" xmlns:p="http://schemas.microsoft.com/office/2006/metadata/properties" xmlns:ns3="1bdcef14-1770-4f25-a74c-d20c7d100716" xmlns:ns4="377aa480-fb1c-4a64-ad86-dd235ca723eb" targetNamespace="http://schemas.microsoft.com/office/2006/metadata/properties" ma:root="true" ma:fieldsID="96e5ef51155d1932fe49884a3fc3fb7c" ns3:_="" ns4:_="">
    <xsd:import namespace="1bdcef14-1770-4f25-a74c-d20c7d100716"/>
    <xsd:import namespace="377aa480-fb1c-4a64-ad86-dd235ca723e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dcef14-1770-4f25-a74c-d20c7d10071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aa480-fb1c-4a64-ad86-dd235ca72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E4C4D8-F3CD-45C0-BDD9-72A5CFFB9DCA}">
  <ds:schemaRefs>
    <ds:schemaRef ds:uri="http://schemas.microsoft.com/office/2006/documentManagement/types"/>
    <ds:schemaRef ds:uri="http://www.w3.org/XML/1998/namespace"/>
    <ds:schemaRef ds:uri="http://purl.org/dc/dcmitype/"/>
    <ds:schemaRef ds:uri="377aa480-fb1c-4a64-ad86-dd235ca723eb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bdcef14-1770-4f25-a74c-d20c7d10071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710E891-0F17-4BC8-913A-FAD8A102BC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F3141E-2C90-44C6-B290-880B68C58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dcef14-1770-4f25-a74c-d20c7d100716"/>
    <ds:schemaRef ds:uri="377aa480-fb1c-4a64-ad86-dd235ca723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97540</TotalTime>
  <Words>3369</Words>
  <Application>Microsoft Office PowerPoint</Application>
  <PresentationFormat>Widescreen</PresentationFormat>
  <Paragraphs>714</Paragraphs>
  <Slides>56</Slides>
  <Notes>55</Notes>
  <HiddenSlides>1</HiddenSlides>
  <MMClips>19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Segoe UI</vt:lpstr>
      <vt:lpstr>Times New Roman</vt:lpstr>
      <vt:lpstr>Wingdings</vt:lpstr>
      <vt:lpstr>1_Office Theme</vt:lpstr>
      <vt:lpstr>2_Office Theme</vt:lpstr>
      <vt:lpstr>PDF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Pouria Nozari Porshokouhi</dc:creator>
  <cp:lastModifiedBy>Pouria Nozari</cp:lastModifiedBy>
  <cp:revision>629</cp:revision>
  <dcterms:created xsi:type="dcterms:W3CDTF">2021-12-20T22:23:04Z</dcterms:created>
  <dcterms:modified xsi:type="dcterms:W3CDTF">2023-11-11T23:17:58Z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0x01010088CEF19E4D862F46B6C86026970DF25B</vt:lpwstr>
  </property>
</Properties>
</file>